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20"/>
  </p:notesMasterIdLst>
  <p:sldIdLst>
    <p:sldId id="256" r:id="rId2"/>
    <p:sldId id="260" r:id="rId3"/>
    <p:sldId id="341" r:id="rId4"/>
    <p:sldId id="262" r:id="rId5"/>
    <p:sldId id="263" r:id="rId6"/>
    <p:sldId id="275" r:id="rId7"/>
    <p:sldId id="264" r:id="rId8"/>
    <p:sldId id="342" r:id="rId9"/>
    <p:sldId id="269" r:id="rId10"/>
    <p:sldId id="343" r:id="rId11"/>
    <p:sldId id="273" r:id="rId12"/>
    <p:sldId id="344" r:id="rId13"/>
    <p:sldId id="278" r:id="rId14"/>
    <p:sldId id="345" r:id="rId15"/>
    <p:sldId id="346" r:id="rId16"/>
    <p:sldId id="347" r:id="rId17"/>
    <p:sldId id="296" r:id="rId18"/>
    <p:sldId id="280" r:id="rId19"/>
  </p:sldIdLst>
  <p:sldSz cx="9144000" cy="5143500" type="screen16x9"/>
  <p:notesSz cx="6858000" cy="9144000"/>
  <p:embeddedFontLst>
    <p:embeddedFont>
      <p:font typeface="IBM Plex Sans Medium" panose="020B0604020202020204" charset="0"/>
      <p:regular r:id="rId21"/>
      <p:bold r:id="rId22"/>
      <p:italic r:id="rId23"/>
      <p:boldItalic r:id="rId24"/>
    </p:embeddedFont>
    <p:embeddedFont>
      <p:font typeface="IBM Plex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E92049-B62E-4820-98D1-48697C72BA73}">
  <a:tblStyle styleId="{34E92049-B62E-4820-98D1-48697C72BA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7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1710476bc4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11710476bc4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99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11710476bc4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11710476bc4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46bcd6a3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46bcd6a3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283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37fc7cce3d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37fc7cce3d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8513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078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1173cd2569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1173cd2569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1710476bc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11710476bc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f38a009883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f38a009883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46bcd6a3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46bcd6a3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37fc7cce3d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37fc7cce3d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881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1710476bc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11710476bc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46bcd6a3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46bcd6a3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02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54800" y="1094250"/>
            <a:ext cx="3090300" cy="22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54800" y="3372150"/>
            <a:ext cx="309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/>
          <p:nvPr/>
        </p:nvSpPr>
        <p:spPr>
          <a:xfrm rot="10800000" flipH="1">
            <a:off x="6430825" y="2057400"/>
            <a:ext cx="3450900" cy="34509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5497088" y="1502988"/>
            <a:ext cx="256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subTitle" idx="1"/>
          </p:nvPr>
        </p:nvSpPr>
        <p:spPr>
          <a:xfrm>
            <a:off x="5497088" y="2214663"/>
            <a:ext cx="25680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4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/>
          <p:nvPr/>
        </p:nvSpPr>
        <p:spPr>
          <a:xfrm rot="10800000" flipH="1">
            <a:off x="6938500" y="-878200"/>
            <a:ext cx="3450900" cy="34509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1372200" y="2465025"/>
            <a:ext cx="63996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1"/>
          </p:nvPr>
        </p:nvSpPr>
        <p:spPr>
          <a:xfrm>
            <a:off x="1372200" y="3221875"/>
            <a:ext cx="63996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-1273325" y="-878200"/>
            <a:ext cx="3450900" cy="34509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"/>
          <p:cNvSpPr/>
          <p:nvPr/>
        </p:nvSpPr>
        <p:spPr>
          <a:xfrm>
            <a:off x="6014575" y="1982125"/>
            <a:ext cx="4982400" cy="49824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720000" y="4371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41"/>
          <p:cNvSpPr txBox="1">
            <a:spLocks noGrp="1"/>
          </p:cNvSpPr>
          <p:nvPr>
            <p:ph type="title" idx="2"/>
          </p:nvPr>
        </p:nvSpPr>
        <p:spPr>
          <a:xfrm>
            <a:off x="720106" y="1809875"/>
            <a:ext cx="2188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9" name="Google Shape;399;p41"/>
          <p:cNvSpPr txBox="1">
            <a:spLocks noGrp="1"/>
          </p:cNvSpPr>
          <p:nvPr>
            <p:ph type="subTitle" idx="1"/>
          </p:nvPr>
        </p:nvSpPr>
        <p:spPr>
          <a:xfrm>
            <a:off x="720006" y="2248250"/>
            <a:ext cx="2188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1"/>
          <p:cNvSpPr txBox="1">
            <a:spLocks noGrp="1"/>
          </p:cNvSpPr>
          <p:nvPr>
            <p:ph type="title" idx="3"/>
          </p:nvPr>
        </p:nvSpPr>
        <p:spPr>
          <a:xfrm>
            <a:off x="3490594" y="1809875"/>
            <a:ext cx="2188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1" name="Google Shape;401;p41"/>
          <p:cNvSpPr txBox="1">
            <a:spLocks noGrp="1"/>
          </p:cNvSpPr>
          <p:nvPr>
            <p:ph type="subTitle" idx="4"/>
          </p:nvPr>
        </p:nvSpPr>
        <p:spPr>
          <a:xfrm>
            <a:off x="3490575" y="2248250"/>
            <a:ext cx="2188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41"/>
          <p:cNvSpPr txBox="1">
            <a:spLocks noGrp="1"/>
          </p:cNvSpPr>
          <p:nvPr>
            <p:ph type="title" idx="5"/>
          </p:nvPr>
        </p:nvSpPr>
        <p:spPr>
          <a:xfrm>
            <a:off x="720106" y="3550125"/>
            <a:ext cx="2188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3" name="Google Shape;403;p41"/>
          <p:cNvSpPr txBox="1">
            <a:spLocks noGrp="1"/>
          </p:cNvSpPr>
          <p:nvPr>
            <p:ph type="subTitle" idx="6"/>
          </p:nvPr>
        </p:nvSpPr>
        <p:spPr>
          <a:xfrm>
            <a:off x="720006" y="3988500"/>
            <a:ext cx="2188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41"/>
          <p:cNvSpPr txBox="1">
            <a:spLocks noGrp="1"/>
          </p:cNvSpPr>
          <p:nvPr>
            <p:ph type="title" idx="7"/>
          </p:nvPr>
        </p:nvSpPr>
        <p:spPr>
          <a:xfrm>
            <a:off x="3490594" y="3550125"/>
            <a:ext cx="2188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5" name="Google Shape;405;p41"/>
          <p:cNvSpPr txBox="1">
            <a:spLocks noGrp="1"/>
          </p:cNvSpPr>
          <p:nvPr>
            <p:ph type="subTitle" idx="8"/>
          </p:nvPr>
        </p:nvSpPr>
        <p:spPr>
          <a:xfrm>
            <a:off x="3490575" y="3988500"/>
            <a:ext cx="2188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6" name="Google Shape;406;p41"/>
          <p:cNvGrpSpPr/>
          <p:nvPr/>
        </p:nvGrpSpPr>
        <p:grpSpPr>
          <a:xfrm>
            <a:off x="7165188" y="-12"/>
            <a:ext cx="1852400" cy="5143500"/>
            <a:chOff x="7165188" y="-12"/>
            <a:chExt cx="1852400" cy="5143500"/>
          </a:xfrm>
        </p:grpSpPr>
        <p:grpSp>
          <p:nvGrpSpPr>
            <p:cNvPr id="407" name="Google Shape;407;p41"/>
            <p:cNvGrpSpPr/>
            <p:nvPr/>
          </p:nvGrpSpPr>
          <p:grpSpPr>
            <a:xfrm rot="5400000" flipH="1">
              <a:off x="6164325" y="3018650"/>
              <a:ext cx="3765075" cy="484600"/>
              <a:chOff x="198225" y="4390550"/>
              <a:chExt cx="3765075" cy="484600"/>
            </a:xfrm>
          </p:grpSpPr>
          <p:sp>
            <p:nvSpPr>
              <p:cNvPr id="408" name="Google Shape;408;p41"/>
              <p:cNvSpPr/>
              <p:nvPr/>
            </p:nvSpPr>
            <p:spPr>
              <a:xfrm>
                <a:off x="198225" y="4390550"/>
                <a:ext cx="3580525" cy="392325"/>
              </a:xfrm>
              <a:custGeom>
                <a:avLst/>
                <a:gdLst/>
                <a:ahLst/>
                <a:cxnLst/>
                <a:rect l="l" t="t" r="r" b="b"/>
                <a:pathLst>
                  <a:path w="143221" h="15693" fill="none" extrusionOk="0">
                    <a:moveTo>
                      <a:pt x="1" y="7585"/>
                    </a:moveTo>
                    <a:lnTo>
                      <a:pt x="21063" y="7585"/>
                    </a:lnTo>
                    <a:lnTo>
                      <a:pt x="28659" y="1"/>
                    </a:lnTo>
                    <a:lnTo>
                      <a:pt x="118492" y="1"/>
                    </a:lnTo>
                    <a:lnTo>
                      <a:pt x="134172" y="15693"/>
                    </a:lnTo>
                    <a:lnTo>
                      <a:pt x="143221" y="15693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1"/>
              <p:cNvSpPr/>
              <p:nvPr/>
            </p:nvSpPr>
            <p:spPr>
              <a:xfrm>
                <a:off x="3778725" y="4690575"/>
                <a:ext cx="184575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7383" h="7383" fill="none" extrusionOk="0">
                    <a:moveTo>
                      <a:pt x="1" y="3692"/>
                    </a:moveTo>
                    <a:cubicBezTo>
                      <a:pt x="1" y="1656"/>
                      <a:pt x="1656" y="1"/>
                      <a:pt x="3692" y="1"/>
                    </a:cubicBezTo>
                    <a:cubicBezTo>
                      <a:pt x="5728" y="1"/>
                      <a:pt x="7383" y="1656"/>
                      <a:pt x="7383" y="3692"/>
                    </a:cubicBezTo>
                    <a:cubicBezTo>
                      <a:pt x="7383" y="5728"/>
                      <a:pt x="5728" y="7383"/>
                      <a:pt x="3692" y="7383"/>
                    </a:cubicBezTo>
                    <a:cubicBezTo>
                      <a:pt x="1656" y="7383"/>
                      <a:pt x="1" y="5728"/>
                      <a:pt x="1" y="36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41"/>
            <p:cNvGrpSpPr/>
            <p:nvPr/>
          </p:nvGrpSpPr>
          <p:grpSpPr>
            <a:xfrm rot="5400000" flipH="1">
              <a:off x="5770950" y="1394225"/>
              <a:ext cx="3427850" cy="639375"/>
              <a:chOff x="1298650" y="3255600"/>
              <a:chExt cx="3427850" cy="639375"/>
            </a:xfrm>
          </p:grpSpPr>
          <p:sp>
            <p:nvSpPr>
              <p:cNvPr id="411" name="Google Shape;411;p41"/>
              <p:cNvSpPr/>
              <p:nvPr/>
            </p:nvSpPr>
            <p:spPr>
              <a:xfrm>
                <a:off x="1483200" y="3347875"/>
                <a:ext cx="3243300" cy="547100"/>
              </a:xfrm>
              <a:custGeom>
                <a:avLst/>
                <a:gdLst/>
                <a:ahLst/>
                <a:cxnLst/>
                <a:rect l="l" t="t" r="r" b="b"/>
                <a:pathLst>
                  <a:path w="129732" h="21884" fill="none" extrusionOk="0">
                    <a:moveTo>
                      <a:pt x="129731" y="11311"/>
                    </a:moveTo>
                    <a:lnTo>
                      <a:pt x="100335" y="11311"/>
                    </a:lnTo>
                    <a:lnTo>
                      <a:pt x="89738" y="21884"/>
                    </a:lnTo>
                    <a:lnTo>
                      <a:pt x="34529" y="21884"/>
                    </a:lnTo>
                    <a:lnTo>
                      <a:pt x="12633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1"/>
              <p:cNvSpPr/>
              <p:nvPr/>
            </p:nvSpPr>
            <p:spPr>
              <a:xfrm>
                <a:off x="1298650" y="3255600"/>
                <a:ext cx="18457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7383" h="7394" fill="none" extrusionOk="0">
                    <a:moveTo>
                      <a:pt x="1" y="3691"/>
                    </a:moveTo>
                    <a:cubicBezTo>
                      <a:pt x="1" y="1643"/>
                      <a:pt x="1644" y="0"/>
                      <a:pt x="3692" y="0"/>
                    </a:cubicBezTo>
                    <a:cubicBezTo>
                      <a:pt x="5728" y="0"/>
                      <a:pt x="7383" y="1643"/>
                      <a:pt x="7383" y="3691"/>
                    </a:cubicBezTo>
                    <a:cubicBezTo>
                      <a:pt x="7383" y="5727"/>
                      <a:pt x="5728" y="7382"/>
                      <a:pt x="3692" y="7382"/>
                    </a:cubicBezTo>
                    <a:cubicBezTo>
                      <a:pt x="1644" y="7394"/>
                      <a:pt x="1" y="5727"/>
                      <a:pt x="1" y="369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" name="Google Shape;413;p41"/>
            <p:cNvGrpSpPr/>
            <p:nvPr/>
          </p:nvGrpSpPr>
          <p:grpSpPr>
            <a:xfrm rot="-5400000" flipH="1">
              <a:off x="6892750" y="1640225"/>
              <a:ext cx="3765075" cy="484600"/>
              <a:chOff x="198225" y="4390550"/>
              <a:chExt cx="3765075" cy="484600"/>
            </a:xfrm>
          </p:grpSpPr>
          <p:sp>
            <p:nvSpPr>
              <p:cNvPr id="414" name="Google Shape;414;p41"/>
              <p:cNvSpPr/>
              <p:nvPr/>
            </p:nvSpPr>
            <p:spPr>
              <a:xfrm>
                <a:off x="198225" y="4390550"/>
                <a:ext cx="3580525" cy="392325"/>
              </a:xfrm>
              <a:custGeom>
                <a:avLst/>
                <a:gdLst/>
                <a:ahLst/>
                <a:cxnLst/>
                <a:rect l="l" t="t" r="r" b="b"/>
                <a:pathLst>
                  <a:path w="143221" h="15693" fill="none" extrusionOk="0">
                    <a:moveTo>
                      <a:pt x="1" y="7585"/>
                    </a:moveTo>
                    <a:lnTo>
                      <a:pt x="21063" y="7585"/>
                    </a:lnTo>
                    <a:lnTo>
                      <a:pt x="28659" y="1"/>
                    </a:lnTo>
                    <a:lnTo>
                      <a:pt x="118492" y="1"/>
                    </a:lnTo>
                    <a:lnTo>
                      <a:pt x="134172" y="15693"/>
                    </a:lnTo>
                    <a:lnTo>
                      <a:pt x="143221" y="15693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1"/>
              <p:cNvSpPr/>
              <p:nvPr/>
            </p:nvSpPr>
            <p:spPr>
              <a:xfrm>
                <a:off x="3778725" y="4690575"/>
                <a:ext cx="184575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7383" h="7383" fill="none" extrusionOk="0">
                    <a:moveTo>
                      <a:pt x="1" y="3692"/>
                    </a:moveTo>
                    <a:cubicBezTo>
                      <a:pt x="1" y="1656"/>
                      <a:pt x="1656" y="1"/>
                      <a:pt x="3692" y="1"/>
                    </a:cubicBezTo>
                    <a:cubicBezTo>
                      <a:pt x="5728" y="1"/>
                      <a:pt x="7383" y="1656"/>
                      <a:pt x="7383" y="3692"/>
                    </a:cubicBezTo>
                    <a:cubicBezTo>
                      <a:pt x="7383" y="5728"/>
                      <a:pt x="5728" y="7383"/>
                      <a:pt x="3692" y="7383"/>
                    </a:cubicBezTo>
                    <a:cubicBezTo>
                      <a:pt x="1656" y="7383"/>
                      <a:pt x="1" y="5728"/>
                      <a:pt x="1" y="36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6" name="Google Shape;416;p41"/>
            <p:cNvSpPr/>
            <p:nvPr/>
          </p:nvSpPr>
          <p:spPr>
            <a:xfrm>
              <a:off x="7764000" y="827319"/>
              <a:ext cx="357900" cy="3237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7764000" y="325694"/>
              <a:ext cx="357900" cy="3237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7406100" y="3765069"/>
              <a:ext cx="357900" cy="3237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7406100" y="4221769"/>
              <a:ext cx="357900" cy="3237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0" name="Google Shape;420;p41"/>
          <p:cNvPicPr preferRelativeResize="0"/>
          <p:nvPr/>
        </p:nvPicPr>
        <p:blipFill rotWithShape="1">
          <a:blip r:embed="rId3">
            <a:alphaModFix/>
          </a:blip>
          <a:srcRect b="33936"/>
          <a:stretch/>
        </p:blipFill>
        <p:spPr>
          <a:xfrm>
            <a:off x="0" y="0"/>
            <a:ext cx="3347900" cy="134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6"/>
          <p:cNvSpPr/>
          <p:nvPr/>
        </p:nvSpPr>
        <p:spPr>
          <a:xfrm>
            <a:off x="5271600" y="1216925"/>
            <a:ext cx="4685100" cy="46851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6"/>
          <p:cNvSpPr/>
          <p:nvPr/>
        </p:nvSpPr>
        <p:spPr>
          <a:xfrm>
            <a:off x="-717550" y="-358650"/>
            <a:ext cx="3158700" cy="31587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4" name="Google Shape;49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28" y="3028425"/>
            <a:ext cx="3268650" cy="19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6"/>
          <p:cNvSpPr/>
          <p:nvPr/>
        </p:nvSpPr>
        <p:spPr>
          <a:xfrm>
            <a:off x="713050" y="790575"/>
            <a:ext cx="7717800" cy="35625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6"/>
          <p:cNvSpPr txBox="1">
            <a:spLocks noGrp="1"/>
          </p:cNvSpPr>
          <p:nvPr>
            <p:ph type="title"/>
          </p:nvPr>
        </p:nvSpPr>
        <p:spPr>
          <a:xfrm>
            <a:off x="1267050" y="1494300"/>
            <a:ext cx="6609900" cy="21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2"/>
          <p:cNvSpPr/>
          <p:nvPr/>
        </p:nvSpPr>
        <p:spPr>
          <a:xfrm>
            <a:off x="-793775" y="-800425"/>
            <a:ext cx="2679600" cy="26796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0" name="Google Shape;55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850" y="104461"/>
            <a:ext cx="3347900" cy="20288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1" name="Google Shape;551;p52"/>
          <p:cNvGrpSpPr/>
          <p:nvPr/>
        </p:nvGrpSpPr>
        <p:grpSpPr>
          <a:xfrm flipH="1">
            <a:off x="256575" y="4506113"/>
            <a:ext cx="1154625" cy="430500"/>
            <a:chOff x="4042650" y="642025"/>
            <a:chExt cx="1154625" cy="430500"/>
          </a:xfrm>
        </p:grpSpPr>
        <p:sp>
          <p:nvSpPr>
            <p:cNvPr id="552" name="Google Shape;552;p52"/>
            <p:cNvSpPr/>
            <p:nvPr/>
          </p:nvSpPr>
          <p:spPr>
            <a:xfrm>
              <a:off x="4042650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2"/>
            <p:cNvSpPr/>
            <p:nvPr/>
          </p:nvSpPr>
          <p:spPr>
            <a:xfrm>
              <a:off x="4699275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52"/>
          <p:cNvSpPr/>
          <p:nvPr/>
        </p:nvSpPr>
        <p:spPr>
          <a:xfrm>
            <a:off x="7091100" y="3009575"/>
            <a:ext cx="2679600" cy="26796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3"/>
          <p:cNvSpPr/>
          <p:nvPr/>
        </p:nvSpPr>
        <p:spPr>
          <a:xfrm>
            <a:off x="5152050" y="1017725"/>
            <a:ext cx="4059000" cy="40590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3"/>
          <p:cNvSpPr/>
          <p:nvPr/>
        </p:nvSpPr>
        <p:spPr>
          <a:xfrm>
            <a:off x="-695325" y="-1274025"/>
            <a:ext cx="4912200" cy="49122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3"/>
          <p:cNvSpPr/>
          <p:nvPr/>
        </p:nvSpPr>
        <p:spPr>
          <a:xfrm>
            <a:off x="535025" y="277250"/>
            <a:ext cx="8073900" cy="45891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3"/>
          <p:cNvSpPr/>
          <p:nvPr/>
        </p:nvSpPr>
        <p:spPr>
          <a:xfrm>
            <a:off x="8608950" y="224775"/>
            <a:ext cx="295500" cy="255300"/>
          </a:xfrm>
          <a:prstGeom prst="snip2DiagRect">
            <a:avLst>
              <a:gd name="adj1" fmla="val 0"/>
              <a:gd name="adj2" fmla="val 3223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53"/>
          <p:cNvSpPr/>
          <p:nvPr/>
        </p:nvSpPr>
        <p:spPr>
          <a:xfrm>
            <a:off x="239550" y="4663425"/>
            <a:ext cx="295500" cy="255300"/>
          </a:xfrm>
          <a:prstGeom prst="snip2DiagRect">
            <a:avLst>
              <a:gd name="adj1" fmla="val 0"/>
              <a:gd name="adj2" fmla="val 3223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4"/>
          <p:cNvSpPr/>
          <p:nvPr/>
        </p:nvSpPr>
        <p:spPr>
          <a:xfrm rot="10800000" flipH="1">
            <a:off x="5304450" y="-1045425"/>
            <a:ext cx="4059000" cy="40590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54"/>
          <p:cNvSpPr/>
          <p:nvPr/>
        </p:nvSpPr>
        <p:spPr>
          <a:xfrm rot="10800000" flipH="1">
            <a:off x="-542925" y="393125"/>
            <a:ext cx="4912200" cy="49122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54"/>
          <p:cNvGrpSpPr/>
          <p:nvPr/>
        </p:nvGrpSpPr>
        <p:grpSpPr>
          <a:xfrm>
            <a:off x="368731" y="360425"/>
            <a:ext cx="780400" cy="357900"/>
            <a:chOff x="4598506" y="471425"/>
            <a:chExt cx="780400" cy="357900"/>
          </a:xfrm>
        </p:grpSpPr>
        <p:sp>
          <p:nvSpPr>
            <p:cNvPr id="565" name="Google Shape;565;p54"/>
            <p:cNvSpPr/>
            <p:nvPr/>
          </p:nvSpPr>
          <p:spPr>
            <a:xfrm rot="5400000">
              <a:off x="5038106" y="488525"/>
              <a:ext cx="357900" cy="3237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4"/>
            <p:cNvSpPr/>
            <p:nvPr/>
          </p:nvSpPr>
          <p:spPr>
            <a:xfrm rot="5400000">
              <a:off x="4581406" y="488525"/>
              <a:ext cx="357900" cy="3237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54"/>
          <p:cNvGrpSpPr/>
          <p:nvPr/>
        </p:nvGrpSpPr>
        <p:grpSpPr>
          <a:xfrm rot="10800000" flipH="1">
            <a:off x="-12" y="4570483"/>
            <a:ext cx="2780508" cy="357877"/>
            <a:chOff x="198225" y="4390550"/>
            <a:chExt cx="3765075" cy="484600"/>
          </a:xfrm>
        </p:grpSpPr>
        <p:sp>
          <p:nvSpPr>
            <p:cNvPr id="568" name="Google Shape;568;p54"/>
            <p:cNvSpPr/>
            <p:nvPr/>
          </p:nvSpPr>
          <p:spPr>
            <a:xfrm>
              <a:off x="198225" y="4390550"/>
              <a:ext cx="3580525" cy="392325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4"/>
            <p:cNvSpPr/>
            <p:nvPr/>
          </p:nvSpPr>
          <p:spPr>
            <a:xfrm>
              <a:off x="3778725" y="4690575"/>
              <a:ext cx="184575" cy="184575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54"/>
          <p:cNvGrpSpPr/>
          <p:nvPr/>
        </p:nvGrpSpPr>
        <p:grpSpPr>
          <a:xfrm>
            <a:off x="7083488" y="215150"/>
            <a:ext cx="2060513" cy="357885"/>
            <a:chOff x="6363488" y="215150"/>
            <a:chExt cx="2060513" cy="357885"/>
          </a:xfrm>
        </p:grpSpPr>
        <p:sp>
          <p:nvSpPr>
            <p:cNvPr id="571" name="Google Shape;571;p54"/>
            <p:cNvSpPr/>
            <p:nvPr/>
          </p:nvSpPr>
          <p:spPr>
            <a:xfrm flipH="1">
              <a:off x="6499827" y="215150"/>
              <a:ext cx="1924174" cy="289732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4"/>
            <p:cNvSpPr/>
            <p:nvPr/>
          </p:nvSpPr>
          <p:spPr>
            <a:xfrm flipH="1">
              <a:off x="6363488" y="436726"/>
              <a:ext cx="136309" cy="136309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55"/>
          <p:cNvPicPr preferRelativeResize="0"/>
          <p:nvPr/>
        </p:nvPicPr>
        <p:blipFill rotWithShape="1">
          <a:blip r:embed="rId3">
            <a:alphaModFix/>
          </a:blip>
          <a:srcRect b="47712"/>
          <a:stretch/>
        </p:blipFill>
        <p:spPr>
          <a:xfrm>
            <a:off x="3489225" y="4122300"/>
            <a:ext cx="3222850" cy="10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5"/>
          <p:cNvPicPr preferRelativeResize="0"/>
          <p:nvPr/>
        </p:nvPicPr>
        <p:blipFill rotWithShape="1">
          <a:blip r:embed="rId3">
            <a:alphaModFix/>
          </a:blip>
          <a:srcRect t="47712"/>
          <a:stretch/>
        </p:blipFill>
        <p:spPr>
          <a:xfrm>
            <a:off x="5977075" y="0"/>
            <a:ext cx="3222850" cy="10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rot="10800000" flipH="1">
            <a:off x="-406075" y="-598225"/>
            <a:ext cx="2711400" cy="27114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849300" y="515400"/>
            <a:ext cx="7445400" cy="41127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297400" y="1352425"/>
            <a:ext cx="43191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527500" y="2146350"/>
            <a:ext cx="1639500" cy="841800"/>
          </a:xfrm>
          <a:prstGeom prst="rect">
            <a:avLst/>
          </a:prstGeom>
          <a:effectLst>
            <a:outerShdw blurRad="142875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297400" y="3015800"/>
            <a:ext cx="3068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328350" y="3015800"/>
            <a:ext cx="4685100" cy="46851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1765267" y="783850"/>
            <a:ext cx="1160092" cy="63948"/>
            <a:chOff x="3779200" y="1371600"/>
            <a:chExt cx="1992600" cy="109500"/>
          </a:xfrm>
        </p:grpSpPr>
        <p:sp>
          <p:nvSpPr>
            <p:cNvPr id="19" name="Google Shape;19;p3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4819925" y="4070513"/>
            <a:ext cx="4324075" cy="899525"/>
            <a:chOff x="-55375" y="2531100"/>
            <a:chExt cx="4324075" cy="899525"/>
          </a:xfrm>
        </p:grpSpPr>
        <p:sp>
          <p:nvSpPr>
            <p:cNvPr id="26" name="Google Shape;26;p3"/>
            <p:cNvSpPr/>
            <p:nvPr/>
          </p:nvSpPr>
          <p:spPr>
            <a:xfrm>
              <a:off x="88975" y="2531100"/>
              <a:ext cx="4179725" cy="723025"/>
            </a:xfrm>
            <a:custGeom>
              <a:avLst/>
              <a:gdLst/>
              <a:ahLst/>
              <a:cxnLst/>
              <a:rect l="l" t="t" r="r" b="b"/>
              <a:pathLst>
                <a:path w="167189" h="28921" fill="none" extrusionOk="0">
                  <a:moveTo>
                    <a:pt x="1" y="28921"/>
                  </a:moveTo>
                  <a:lnTo>
                    <a:pt x="23813" y="5120"/>
                  </a:lnTo>
                  <a:lnTo>
                    <a:pt x="85476" y="5120"/>
                  </a:lnTo>
                  <a:lnTo>
                    <a:pt x="90572" y="0"/>
                  </a:lnTo>
                  <a:lnTo>
                    <a:pt x="167189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55375" y="3245775"/>
              <a:ext cx="184575" cy="184850"/>
            </a:xfrm>
            <a:custGeom>
              <a:avLst/>
              <a:gdLst/>
              <a:ahLst/>
              <a:cxnLst/>
              <a:rect l="l" t="t" r="r" b="b"/>
              <a:pathLst>
                <a:path w="7383" h="7394" fill="none" extrusionOk="0">
                  <a:moveTo>
                    <a:pt x="0" y="3691"/>
                  </a:moveTo>
                  <a:cubicBezTo>
                    <a:pt x="0" y="1655"/>
                    <a:pt x="1644" y="0"/>
                    <a:pt x="3691" y="0"/>
                  </a:cubicBezTo>
                  <a:cubicBezTo>
                    <a:pt x="5727" y="0"/>
                    <a:pt x="7382" y="1655"/>
                    <a:pt x="7382" y="3691"/>
                  </a:cubicBezTo>
                  <a:cubicBezTo>
                    <a:pt x="7382" y="5727"/>
                    <a:pt x="5727" y="7382"/>
                    <a:pt x="3691" y="7382"/>
                  </a:cubicBezTo>
                  <a:cubicBezTo>
                    <a:pt x="1644" y="7394"/>
                    <a:pt x="0" y="5751"/>
                    <a:pt x="0" y="36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3"/>
          <p:cNvGrpSpPr/>
          <p:nvPr/>
        </p:nvGrpSpPr>
        <p:grpSpPr>
          <a:xfrm flipH="1">
            <a:off x="60" y="250384"/>
            <a:ext cx="4954238" cy="886972"/>
            <a:chOff x="1358103" y="3291921"/>
            <a:chExt cx="3368397" cy="603054"/>
          </a:xfrm>
        </p:grpSpPr>
        <p:sp>
          <p:nvSpPr>
            <p:cNvPr id="29" name="Google Shape;29;p3"/>
            <p:cNvSpPr/>
            <p:nvPr/>
          </p:nvSpPr>
          <p:spPr>
            <a:xfrm>
              <a:off x="1483200" y="3347875"/>
              <a:ext cx="3243300" cy="547100"/>
            </a:xfrm>
            <a:custGeom>
              <a:avLst/>
              <a:gdLst/>
              <a:ahLst/>
              <a:cxnLst/>
              <a:rect l="l" t="t" r="r" b="b"/>
              <a:pathLst>
                <a:path w="129732" h="21884" fill="none" extrusionOk="0">
                  <a:moveTo>
                    <a:pt x="129731" y="11311"/>
                  </a:moveTo>
                  <a:lnTo>
                    <a:pt x="100335" y="11311"/>
                  </a:lnTo>
                  <a:lnTo>
                    <a:pt x="89738" y="21884"/>
                  </a:lnTo>
                  <a:lnTo>
                    <a:pt x="34529" y="21884"/>
                  </a:lnTo>
                  <a:lnTo>
                    <a:pt x="12633" y="0"/>
                  </a:ln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358103" y="3291921"/>
              <a:ext cx="125123" cy="125328"/>
            </a:xfrm>
            <a:custGeom>
              <a:avLst/>
              <a:gdLst/>
              <a:ahLst/>
              <a:cxnLst/>
              <a:rect l="l" t="t" r="r" b="b"/>
              <a:pathLst>
                <a:path w="7383" h="7394" fill="none" extrusionOk="0">
                  <a:moveTo>
                    <a:pt x="1" y="3691"/>
                  </a:moveTo>
                  <a:cubicBezTo>
                    <a:pt x="1" y="1643"/>
                    <a:pt x="1644" y="0"/>
                    <a:pt x="3692" y="0"/>
                  </a:cubicBezTo>
                  <a:cubicBezTo>
                    <a:pt x="5728" y="0"/>
                    <a:pt x="7383" y="1643"/>
                    <a:pt x="7383" y="3691"/>
                  </a:cubicBezTo>
                  <a:cubicBezTo>
                    <a:pt x="7383" y="5727"/>
                    <a:pt x="5728" y="7382"/>
                    <a:pt x="3692" y="7382"/>
                  </a:cubicBezTo>
                  <a:cubicBezTo>
                    <a:pt x="1644" y="7394"/>
                    <a:pt x="1" y="5727"/>
                    <a:pt x="1" y="36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8339918" y="228501"/>
            <a:ext cx="534767" cy="286894"/>
            <a:chOff x="773350" y="518000"/>
            <a:chExt cx="2757950" cy="1479600"/>
          </a:xfrm>
        </p:grpSpPr>
        <p:sp>
          <p:nvSpPr>
            <p:cNvPr id="32" name="Google Shape;32;p3"/>
            <p:cNvSpPr/>
            <p:nvPr/>
          </p:nvSpPr>
          <p:spPr>
            <a:xfrm>
              <a:off x="2582700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678025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73350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20000" y="4371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6"/>
          <p:cNvGrpSpPr/>
          <p:nvPr/>
        </p:nvGrpSpPr>
        <p:grpSpPr>
          <a:xfrm>
            <a:off x="250792" y="240925"/>
            <a:ext cx="1160092" cy="63948"/>
            <a:chOff x="3779200" y="1371600"/>
            <a:chExt cx="1992600" cy="109500"/>
          </a:xfrm>
        </p:grpSpPr>
        <p:sp>
          <p:nvSpPr>
            <p:cNvPr id="64" name="Google Shape;64;p6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6"/>
          <p:cNvGrpSpPr/>
          <p:nvPr/>
        </p:nvGrpSpPr>
        <p:grpSpPr>
          <a:xfrm>
            <a:off x="6715155" y="4604094"/>
            <a:ext cx="2428951" cy="434862"/>
            <a:chOff x="1358103" y="3291921"/>
            <a:chExt cx="3368397" cy="603054"/>
          </a:xfrm>
        </p:grpSpPr>
        <p:sp>
          <p:nvSpPr>
            <p:cNvPr id="71" name="Google Shape;71;p6"/>
            <p:cNvSpPr/>
            <p:nvPr/>
          </p:nvSpPr>
          <p:spPr>
            <a:xfrm>
              <a:off x="1483200" y="3347875"/>
              <a:ext cx="3243300" cy="547100"/>
            </a:xfrm>
            <a:custGeom>
              <a:avLst/>
              <a:gdLst/>
              <a:ahLst/>
              <a:cxnLst/>
              <a:rect l="l" t="t" r="r" b="b"/>
              <a:pathLst>
                <a:path w="129732" h="21884" fill="none" extrusionOk="0">
                  <a:moveTo>
                    <a:pt x="129731" y="11311"/>
                  </a:moveTo>
                  <a:lnTo>
                    <a:pt x="100335" y="11311"/>
                  </a:lnTo>
                  <a:lnTo>
                    <a:pt x="89738" y="21884"/>
                  </a:lnTo>
                  <a:lnTo>
                    <a:pt x="34529" y="21884"/>
                  </a:lnTo>
                  <a:lnTo>
                    <a:pt x="12633" y="0"/>
                  </a:ln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358103" y="3291921"/>
              <a:ext cx="125123" cy="125328"/>
            </a:xfrm>
            <a:custGeom>
              <a:avLst/>
              <a:gdLst/>
              <a:ahLst/>
              <a:cxnLst/>
              <a:rect l="l" t="t" r="r" b="b"/>
              <a:pathLst>
                <a:path w="7383" h="7394" fill="none" extrusionOk="0">
                  <a:moveTo>
                    <a:pt x="1" y="3691"/>
                  </a:moveTo>
                  <a:cubicBezTo>
                    <a:pt x="1" y="1643"/>
                    <a:pt x="1644" y="0"/>
                    <a:pt x="3692" y="0"/>
                  </a:cubicBezTo>
                  <a:cubicBezTo>
                    <a:pt x="5728" y="0"/>
                    <a:pt x="7383" y="1643"/>
                    <a:pt x="7383" y="3691"/>
                  </a:cubicBezTo>
                  <a:cubicBezTo>
                    <a:pt x="7383" y="5727"/>
                    <a:pt x="5728" y="7382"/>
                    <a:pt x="3692" y="7382"/>
                  </a:cubicBezTo>
                  <a:cubicBezTo>
                    <a:pt x="1644" y="7394"/>
                    <a:pt x="1" y="5727"/>
                    <a:pt x="1" y="36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1204500" y="1289350"/>
            <a:ext cx="459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ubTitle" idx="1"/>
          </p:nvPr>
        </p:nvSpPr>
        <p:spPr>
          <a:xfrm>
            <a:off x="1204500" y="2131150"/>
            <a:ext cx="45912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5795700" y="2432525"/>
            <a:ext cx="4685100" cy="46851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266878" y="857225"/>
            <a:ext cx="3268650" cy="19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5824775" y="-1199575"/>
            <a:ext cx="4685100" cy="46851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14"/>
          <p:cNvGrpSpPr/>
          <p:nvPr/>
        </p:nvGrpSpPr>
        <p:grpSpPr>
          <a:xfrm flipH="1">
            <a:off x="191" y="180418"/>
            <a:ext cx="2598996" cy="484774"/>
            <a:chOff x="1298650" y="3255600"/>
            <a:chExt cx="3427850" cy="639375"/>
          </a:xfrm>
        </p:grpSpPr>
        <p:sp>
          <p:nvSpPr>
            <p:cNvPr id="131" name="Google Shape;131;p14"/>
            <p:cNvSpPr/>
            <p:nvPr/>
          </p:nvSpPr>
          <p:spPr>
            <a:xfrm>
              <a:off x="1483200" y="3347875"/>
              <a:ext cx="3243300" cy="547100"/>
            </a:xfrm>
            <a:custGeom>
              <a:avLst/>
              <a:gdLst/>
              <a:ahLst/>
              <a:cxnLst/>
              <a:rect l="l" t="t" r="r" b="b"/>
              <a:pathLst>
                <a:path w="129732" h="21884" fill="none" extrusionOk="0">
                  <a:moveTo>
                    <a:pt x="129731" y="11311"/>
                  </a:moveTo>
                  <a:lnTo>
                    <a:pt x="100335" y="11311"/>
                  </a:lnTo>
                  <a:lnTo>
                    <a:pt x="89738" y="21884"/>
                  </a:lnTo>
                  <a:lnTo>
                    <a:pt x="34529" y="21884"/>
                  </a:lnTo>
                  <a:lnTo>
                    <a:pt x="12633" y="0"/>
                  </a:ln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1298650" y="3255600"/>
              <a:ext cx="184575" cy="184850"/>
            </a:xfrm>
            <a:custGeom>
              <a:avLst/>
              <a:gdLst/>
              <a:ahLst/>
              <a:cxnLst/>
              <a:rect l="l" t="t" r="r" b="b"/>
              <a:pathLst>
                <a:path w="7383" h="7394" fill="none" extrusionOk="0">
                  <a:moveTo>
                    <a:pt x="1" y="3691"/>
                  </a:moveTo>
                  <a:cubicBezTo>
                    <a:pt x="1" y="1643"/>
                    <a:pt x="1644" y="0"/>
                    <a:pt x="3692" y="0"/>
                  </a:cubicBezTo>
                  <a:cubicBezTo>
                    <a:pt x="5728" y="0"/>
                    <a:pt x="7383" y="1643"/>
                    <a:pt x="7383" y="3691"/>
                  </a:cubicBezTo>
                  <a:cubicBezTo>
                    <a:pt x="7383" y="5727"/>
                    <a:pt x="5728" y="7382"/>
                    <a:pt x="3692" y="7382"/>
                  </a:cubicBezTo>
                  <a:cubicBezTo>
                    <a:pt x="1644" y="7394"/>
                    <a:pt x="1" y="5727"/>
                    <a:pt x="1" y="36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2092611" y="1852475"/>
            <a:ext cx="225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1"/>
          </p:nvPr>
        </p:nvSpPr>
        <p:spPr>
          <a:xfrm>
            <a:off x="2092610" y="2340722"/>
            <a:ext cx="225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"/>
          </p:nvPr>
        </p:nvSpPr>
        <p:spPr>
          <a:xfrm>
            <a:off x="3444597" y="3567454"/>
            <a:ext cx="225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3"/>
          </p:nvPr>
        </p:nvSpPr>
        <p:spPr>
          <a:xfrm>
            <a:off x="3444594" y="4055700"/>
            <a:ext cx="225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 idx="4"/>
          </p:nvPr>
        </p:nvSpPr>
        <p:spPr>
          <a:xfrm>
            <a:off x="4796582" y="1852475"/>
            <a:ext cx="225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5"/>
          </p:nvPr>
        </p:nvSpPr>
        <p:spPr>
          <a:xfrm>
            <a:off x="4796579" y="2340722"/>
            <a:ext cx="225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 idx="6"/>
          </p:nvPr>
        </p:nvSpPr>
        <p:spPr>
          <a:xfrm>
            <a:off x="6148568" y="3567454"/>
            <a:ext cx="225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7"/>
          </p:nvPr>
        </p:nvSpPr>
        <p:spPr>
          <a:xfrm>
            <a:off x="6148564" y="4055700"/>
            <a:ext cx="225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title" idx="8"/>
          </p:nvPr>
        </p:nvSpPr>
        <p:spPr>
          <a:xfrm>
            <a:off x="720000" y="4371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 idx="9"/>
          </p:nvPr>
        </p:nvSpPr>
        <p:spPr>
          <a:xfrm>
            <a:off x="740625" y="3567454"/>
            <a:ext cx="225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subTitle" idx="13"/>
          </p:nvPr>
        </p:nvSpPr>
        <p:spPr>
          <a:xfrm>
            <a:off x="740625" y="4055700"/>
            <a:ext cx="225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14" hasCustomPrompt="1"/>
          </p:nvPr>
        </p:nvSpPr>
        <p:spPr>
          <a:xfrm>
            <a:off x="1421175" y="3059338"/>
            <a:ext cx="818100" cy="4848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15" hasCustomPrompt="1"/>
          </p:nvPr>
        </p:nvSpPr>
        <p:spPr>
          <a:xfrm>
            <a:off x="4142300" y="3059338"/>
            <a:ext cx="818100" cy="4848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 idx="16" hasCustomPrompt="1"/>
          </p:nvPr>
        </p:nvSpPr>
        <p:spPr>
          <a:xfrm>
            <a:off x="6863425" y="3059338"/>
            <a:ext cx="818100" cy="4848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7" hasCustomPrompt="1"/>
          </p:nvPr>
        </p:nvSpPr>
        <p:spPr>
          <a:xfrm>
            <a:off x="5502863" y="1344375"/>
            <a:ext cx="818100" cy="4848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 idx="18" hasCustomPrompt="1"/>
          </p:nvPr>
        </p:nvSpPr>
        <p:spPr>
          <a:xfrm>
            <a:off x="2781738" y="1344375"/>
            <a:ext cx="818100" cy="484800"/>
          </a:xfrm>
          <a:prstGeom prst="rect">
            <a:avLst/>
          </a:prstGeom>
          <a:effectLst>
            <a:outerShdw blurRad="114300" dist="19050" dir="27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4360800" y="1227300"/>
            <a:ext cx="4070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1"/>
          </p:nvPr>
        </p:nvSpPr>
        <p:spPr>
          <a:xfrm>
            <a:off x="4360800" y="2069100"/>
            <a:ext cx="4070100" cy="18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47712"/>
          <a:stretch/>
        </p:blipFill>
        <p:spPr>
          <a:xfrm>
            <a:off x="3489225" y="4122300"/>
            <a:ext cx="3222850" cy="10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3">
            <a:alphaModFix/>
          </a:blip>
          <a:srcRect t="47712"/>
          <a:stretch/>
        </p:blipFill>
        <p:spPr>
          <a:xfrm>
            <a:off x="5977075" y="0"/>
            <a:ext cx="3222850" cy="10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 rot="10800000" flipH="1">
            <a:off x="-305525" y="3076225"/>
            <a:ext cx="2711400" cy="27114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2246850" y="2489675"/>
            <a:ext cx="4650300" cy="9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 idx="2" hasCustomPrompt="1"/>
          </p:nvPr>
        </p:nvSpPr>
        <p:spPr>
          <a:xfrm>
            <a:off x="3752250" y="1392613"/>
            <a:ext cx="1639500" cy="841800"/>
          </a:xfrm>
          <a:prstGeom prst="rect">
            <a:avLst/>
          </a:prstGeom>
          <a:effectLst>
            <a:outerShdw blurRad="142875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>
            <a:off x="2246850" y="3426000"/>
            <a:ext cx="46503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1714725" y="-3394425"/>
            <a:ext cx="4685100" cy="46851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1039188" y="2248863"/>
            <a:ext cx="29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1"/>
          </p:nvPr>
        </p:nvSpPr>
        <p:spPr>
          <a:xfrm>
            <a:off x="1039188" y="2902163"/>
            <a:ext cx="29394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●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○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■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●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○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■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●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○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■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60" r:id="rId6"/>
    <p:sldLayoutId id="2147483661" r:id="rId7"/>
    <p:sldLayoutId id="2147483663" r:id="rId8"/>
    <p:sldLayoutId id="2147483667" r:id="rId9"/>
    <p:sldLayoutId id="2147483668" r:id="rId10"/>
    <p:sldLayoutId id="2147483670" r:id="rId11"/>
    <p:sldLayoutId id="2147483687" r:id="rId12"/>
    <p:sldLayoutId id="2147483692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1"/>
          <p:cNvSpPr/>
          <p:nvPr/>
        </p:nvSpPr>
        <p:spPr>
          <a:xfrm rot="10800000" flipH="1">
            <a:off x="4157408" y="229225"/>
            <a:ext cx="4685100" cy="46851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1"/>
          <p:cNvSpPr/>
          <p:nvPr/>
        </p:nvSpPr>
        <p:spPr>
          <a:xfrm>
            <a:off x="301550" y="229225"/>
            <a:ext cx="4685100" cy="46851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61"/>
          <p:cNvSpPr txBox="1">
            <a:spLocks noGrp="1"/>
          </p:cNvSpPr>
          <p:nvPr>
            <p:ph type="ctrTitle"/>
          </p:nvPr>
        </p:nvSpPr>
        <p:spPr>
          <a:xfrm>
            <a:off x="4771625" y="1094250"/>
            <a:ext cx="3855857" cy="22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sz="3200" dirty="0"/>
              <a:t>VEILLE TECHNOLOGIQUE :</a:t>
            </a:r>
            <a:endParaRPr sz="3200" b="0" dirty="0"/>
          </a:p>
        </p:txBody>
      </p:sp>
      <p:sp>
        <p:nvSpPr>
          <p:cNvPr id="593" name="Google Shape;593;p61"/>
          <p:cNvSpPr txBox="1">
            <a:spLocks noGrp="1"/>
          </p:cNvSpPr>
          <p:nvPr>
            <p:ph type="subTitle" idx="1"/>
          </p:nvPr>
        </p:nvSpPr>
        <p:spPr>
          <a:xfrm>
            <a:off x="4804978" y="3333625"/>
            <a:ext cx="403753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sz="2000" dirty="0"/>
              <a:t>Les intelligences </a:t>
            </a:r>
            <a:r>
              <a:rPr lang="fr-FR" sz="2000" dirty="0" smtClean="0"/>
              <a:t>artificielles (</a:t>
            </a:r>
            <a:r>
              <a:rPr lang="fr-FR" sz="2000" b="1" dirty="0" smtClean="0"/>
              <a:t>IA</a:t>
            </a:r>
            <a:r>
              <a:rPr lang="fr-FR" sz="2000" dirty="0" smtClean="0"/>
              <a:t>)  </a:t>
            </a:r>
            <a:endParaRPr lang="fr-FR" sz="2000" dirty="0"/>
          </a:p>
        </p:txBody>
      </p:sp>
      <p:pic>
        <p:nvPicPr>
          <p:cNvPr id="594" name="Google Shape;59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75" y="425075"/>
            <a:ext cx="4255050" cy="429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4117" y="-259000"/>
            <a:ext cx="2441750" cy="147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067" y="3469125"/>
            <a:ext cx="2441750" cy="147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7" name="Google Shape;597;p61"/>
          <p:cNvGrpSpPr/>
          <p:nvPr/>
        </p:nvGrpSpPr>
        <p:grpSpPr>
          <a:xfrm>
            <a:off x="3663700" y="4429725"/>
            <a:ext cx="3765075" cy="484600"/>
            <a:chOff x="198225" y="4390550"/>
            <a:chExt cx="3765075" cy="484600"/>
          </a:xfrm>
        </p:grpSpPr>
        <p:sp>
          <p:nvSpPr>
            <p:cNvPr id="598" name="Google Shape;598;p61"/>
            <p:cNvSpPr/>
            <p:nvPr/>
          </p:nvSpPr>
          <p:spPr>
            <a:xfrm>
              <a:off x="198225" y="4390550"/>
              <a:ext cx="3580525" cy="392325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1"/>
            <p:cNvSpPr/>
            <p:nvPr/>
          </p:nvSpPr>
          <p:spPr>
            <a:xfrm>
              <a:off x="3778725" y="4690575"/>
              <a:ext cx="184575" cy="184575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61"/>
          <p:cNvGrpSpPr/>
          <p:nvPr/>
        </p:nvGrpSpPr>
        <p:grpSpPr>
          <a:xfrm>
            <a:off x="5716150" y="279150"/>
            <a:ext cx="3427850" cy="639375"/>
            <a:chOff x="1298650" y="3255600"/>
            <a:chExt cx="3427850" cy="639375"/>
          </a:xfrm>
        </p:grpSpPr>
        <p:sp>
          <p:nvSpPr>
            <p:cNvPr id="601" name="Google Shape;601;p61"/>
            <p:cNvSpPr/>
            <p:nvPr/>
          </p:nvSpPr>
          <p:spPr>
            <a:xfrm>
              <a:off x="1483200" y="3347875"/>
              <a:ext cx="3243300" cy="547100"/>
            </a:xfrm>
            <a:custGeom>
              <a:avLst/>
              <a:gdLst/>
              <a:ahLst/>
              <a:cxnLst/>
              <a:rect l="l" t="t" r="r" b="b"/>
              <a:pathLst>
                <a:path w="129732" h="21884" fill="none" extrusionOk="0">
                  <a:moveTo>
                    <a:pt x="129731" y="11311"/>
                  </a:moveTo>
                  <a:lnTo>
                    <a:pt x="100335" y="11311"/>
                  </a:lnTo>
                  <a:lnTo>
                    <a:pt x="89738" y="21884"/>
                  </a:lnTo>
                  <a:lnTo>
                    <a:pt x="34529" y="21884"/>
                  </a:lnTo>
                  <a:lnTo>
                    <a:pt x="12633" y="0"/>
                  </a:ln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1"/>
            <p:cNvSpPr/>
            <p:nvPr/>
          </p:nvSpPr>
          <p:spPr>
            <a:xfrm>
              <a:off x="1298650" y="3255600"/>
              <a:ext cx="184575" cy="184850"/>
            </a:xfrm>
            <a:custGeom>
              <a:avLst/>
              <a:gdLst/>
              <a:ahLst/>
              <a:cxnLst/>
              <a:rect l="l" t="t" r="r" b="b"/>
              <a:pathLst>
                <a:path w="7383" h="7394" fill="none" extrusionOk="0">
                  <a:moveTo>
                    <a:pt x="1" y="3691"/>
                  </a:moveTo>
                  <a:cubicBezTo>
                    <a:pt x="1" y="1643"/>
                    <a:pt x="1644" y="0"/>
                    <a:pt x="3692" y="0"/>
                  </a:cubicBezTo>
                  <a:cubicBezTo>
                    <a:pt x="5728" y="0"/>
                    <a:pt x="7383" y="1643"/>
                    <a:pt x="7383" y="3691"/>
                  </a:cubicBezTo>
                  <a:cubicBezTo>
                    <a:pt x="7383" y="5727"/>
                    <a:pt x="5728" y="7382"/>
                    <a:pt x="3692" y="7382"/>
                  </a:cubicBezTo>
                  <a:cubicBezTo>
                    <a:pt x="1644" y="7394"/>
                    <a:pt x="1" y="5727"/>
                    <a:pt x="1" y="36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61"/>
          <p:cNvGrpSpPr/>
          <p:nvPr/>
        </p:nvGrpSpPr>
        <p:grpSpPr>
          <a:xfrm rot="5400000">
            <a:off x="314598" y="741345"/>
            <a:ext cx="871512" cy="467554"/>
            <a:chOff x="773350" y="518000"/>
            <a:chExt cx="2757950" cy="1479600"/>
          </a:xfrm>
        </p:grpSpPr>
        <p:sp>
          <p:nvSpPr>
            <p:cNvPr id="604" name="Google Shape;604;p61"/>
            <p:cNvSpPr/>
            <p:nvPr/>
          </p:nvSpPr>
          <p:spPr>
            <a:xfrm>
              <a:off x="2582700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1"/>
            <p:cNvSpPr/>
            <p:nvPr/>
          </p:nvSpPr>
          <p:spPr>
            <a:xfrm>
              <a:off x="1678025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1"/>
            <p:cNvSpPr/>
            <p:nvPr/>
          </p:nvSpPr>
          <p:spPr>
            <a:xfrm>
              <a:off x="773350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80"/>
          <p:cNvSpPr/>
          <p:nvPr/>
        </p:nvSpPr>
        <p:spPr>
          <a:xfrm>
            <a:off x="3850050" y="1091563"/>
            <a:ext cx="1443900" cy="1443900"/>
          </a:xfrm>
          <a:prstGeom prst="ellipse">
            <a:avLst/>
          </a:prstGeom>
          <a:solidFill>
            <a:schemeClr val="dk1">
              <a:alpha val="37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80"/>
          <p:cNvSpPr/>
          <p:nvPr/>
        </p:nvSpPr>
        <p:spPr>
          <a:xfrm>
            <a:off x="849300" y="515400"/>
            <a:ext cx="7445400" cy="41127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80"/>
          <p:cNvSpPr txBox="1">
            <a:spLocks noGrp="1"/>
          </p:cNvSpPr>
          <p:nvPr>
            <p:ph type="title"/>
          </p:nvPr>
        </p:nvSpPr>
        <p:spPr>
          <a:xfrm>
            <a:off x="2015690" y="2394590"/>
            <a:ext cx="5242360" cy="16998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sz="4000" dirty="0">
                <a:latin typeface="Arial" panose="020B0604020202020204" pitchFamily="34" charset="0"/>
                <a:ea typeface="Times New Roman" panose="02020603050405020304" pitchFamily="18" charset="0"/>
              </a:rPr>
              <a:t>Liste de sites utiles pour la veille en IA</a:t>
            </a:r>
            <a:endParaRPr dirty="0"/>
          </a:p>
        </p:txBody>
      </p:sp>
      <p:sp>
        <p:nvSpPr>
          <p:cNvPr id="986" name="Google Shape;986;p80"/>
          <p:cNvSpPr txBox="1">
            <a:spLocks noGrp="1"/>
          </p:cNvSpPr>
          <p:nvPr>
            <p:ph type="title" idx="2"/>
          </p:nvPr>
        </p:nvSpPr>
        <p:spPr>
          <a:xfrm>
            <a:off x="3752250" y="1392613"/>
            <a:ext cx="16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grpSp>
        <p:nvGrpSpPr>
          <p:cNvPr id="988" name="Google Shape;988;p80"/>
          <p:cNvGrpSpPr/>
          <p:nvPr/>
        </p:nvGrpSpPr>
        <p:grpSpPr>
          <a:xfrm rot="5400000">
            <a:off x="7906992" y="4016075"/>
            <a:ext cx="1160092" cy="63948"/>
            <a:chOff x="3779200" y="1371600"/>
            <a:chExt cx="1992600" cy="109500"/>
          </a:xfrm>
        </p:grpSpPr>
        <p:sp>
          <p:nvSpPr>
            <p:cNvPr id="989" name="Google Shape;989;p80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0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0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0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0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0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80"/>
          <p:cNvGrpSpPr/>
          <p:nvPr/>
        </p:nvGrpSpPr>
        <p:grpSpPr>
          <a:xfrm rot="5400000">
            <a:off x="76917" y="1063475"/>
            <a:ext cx="1160092" cy="63948"/>
            <a:chOff x="3779200" y="1371600"/>
            <a:chExt cx="1992600" cy="109500"/>
          </a:xfrm>
        </p:grpSpPr>
        <p:sp>
          <p:nvSpPr>
            <p:cNvPr id="996" name="Google Shape;996;p80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0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0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0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0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0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80"/>
          <p:cNvGrpSpPr/>
          <p:nvPr/>
        </p:nvGrpSpPr>
        <p:grpSpPr>
          <a:xfrm>
            <a:off x="6487700" y="903313"/>
            <a:ext cx="1154625" cy="1014150"/>
            <a:chOff x="6487700" y="903313"/>
            <a:chExt cx="1154625" cy="1014150"/>
          </a:xfrm>
        </p:grpSpPr>
        <p:grpSp>
          <p:nvGrpSpPr>
            <p:cNvPr id="1003" name="Google Shape;1003;p80"/>
            <p:cNvGrpSpPr/>
            <p:nvPr/>
          </p:nvGrpSpPr>
          <p:grpSpPr>
            <a:xfrm flipH="1">
              <a:off x="6487700" y="1486963"/>
              <a:ext cx="1154625" cy="430500"/>
              <a:chOff x="4042650" y="642025"/>
              <a:chExt cx="1154625" cy="430500"/>
            </a:xfrm>
          </p:grpSpPr>
          <p:sp>
            <p:nvSpPr>
              <p:cNvPr id="1004" name="Google Shape;1004;p80"/>
              <p:cNvSpPr/>
              <p:nvPr/>
            </p:nvSpPr>
            <p:spPr>
              <a:xfrm>
                <a:off x="4042650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0"/>
              <p:cNvSpPr/>
              <p:nvPr/>
            </p:nvSpPr>
            <p:spPr>
              <a:xfrm>
                <a:off x="4699275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6" name="Google Shape;1006;p80"/>
            <p:cNvSpPr/>
            <p:nvPr/>
          </p:nvSpPr>
          <p:spPr>
            <a:xfrm flipH="1">
              <a:off x="7144325" y="903313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80"/>
          <p:cNvGrpSpPr/>
          <p:nvPr/>
        </p:nvGrpSpPr>
        <p:grpSpPr>
          <a:xfrm rot="-5400000" flipH="1">
            <a:off x="275992" y="1615985"/>
            <a:ext cx="2595103" cy="395086"/>
            <a:chOff x="779906" y="4390560"/>
            <a:chExt cx="3183394" cy="484590"/>
          </a:xfrm>
        </p:grpSpPr>
        <p:sp>
          <p:nvSpPr>
            <p:cNvPr id="1008" name="Google Shape;1008;p80"/>
            <p:cNvSpPr/>
            <p:nvPr/>
          </p:nvSpPr>
          <p:spPr>
            <a:xfrm>
              <a:off x="779906" y="4390560"/>
              <a:ext cx="2998690" cy="392325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0"/>
            <p:cNvSpPr/>
            <p:nvPr/>
          </p:nvSpPr>
          <p:spPr>
            <a:xfrm>
              <a:off x="3778725" y="4690575"/>
              <a:ext cx="184575" cy="184575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92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78"/>
          <p:cNvGrpSpPr/>
          <p:nvPr/>
        </p:nvGrpSpPr>
        <p:grpSpPr>
          <a:xfrm>
            <a:off x="4867365" y="603312"/>
            <a:ext cx="3810321" cy="2750641"/>
            <a:chOff x="713100" y="1597775"/>
            <a:chExt cx="5712625" cy="3217500"/>
          </a:xfrm>
        </p:grpSpPr>
        <p:sp>
          <p:nvSpPr>
            <p:cNvPr id="947" name="Google Shape;947;p78"/>
            <p:cNvSpPr/>
            <p:nvPr/>
          </p:nvSpPr>
          <p:spPr>
            <a:xfrm>
              <a:off x="713100" y="1597775"/>
              <a:ext cx="5574000" cy="30789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>
                <a:alpha val="379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78"/>
            <p:cNvSpPr/>
            <p:nvPr/>
          </p:nvSpPr>
          <p:spPr>
            <a:xfrm>
              <a:off x="851725" y="1736375"/>
              <a:ext cx="5574000" cy="3078900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9" name="Google Shape;94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575"/>
            <a:ext cx="612321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0" name="Google Shape;950;p78"/>
          <p:cNvGrpSpPr/>
          <p:nvPr/>
        </p:nvGrpSpPr>
        <p:grpSpPr>
          <a:xfrm flipH="1">
            <a:off x="7523061" y="4554618"/>
            <a:ext cx="1154625" cy="430500"/>
            <a:chOff x="4042650" y="642025"/>
            <a:chExt cx="1154625" cy="430500"/>
          </a:xfrm>
        </p:grpSpPr>
        <p:sp>
          <p:nvSpPr>
            <p:cNvPr id="951" name="Google Shape;951;p78"/>
            <p:cNvSpPr/>
            <p:nvPr/>
          </p:nvSpPr>
          <p:spPr>
            <a:xfrm>
              <a:off x="4042650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8"/>
            <p:cNvSpPr/>
            <p:nvPr/>
          </p:nvSpPr>
          <p:spPr>
            <a:xfrm>
              <a:off x="4699275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78"/>
          <p:cNvSpPr/>
          <p:nvPr/>
        </p:nvSpPr>
        <p:spPr>
          <a:xfrm flipH="1">
            <a:off x="8179686" y="3970968"/>
            <a:ext cx="498000" cy="430500"/>
          </a:xfrm>
          <a:prstGeom prst="snip2DiagRect">
            <a:avLst>
              <a:gd name="adj1" fmla="val 0"/>
              <a:gd name="adj2" fmla="val 3223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78"/>
          <p:cNvSpPr txBox="1">
            <a:spLocks noGrp="1"/>
          </p:cNvSpPr>
          <p:nvPr>
            <p:ph type="title"/>
          </p:nvPr>
        </p:nvSpPr>
        <p:spPr>
          <a:xfrm>
            <a:off x="5212349" y="848700"/>
            <a:ext cx="28087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Sites Utiles :</a:t>
            </a:r>
            <a:endParaRPr dirty="0"/>
          </a:p>
        </p:txBody>
      </p:sp>
      <p:sp>
        <p:nvSpPr>
          <p:cNvPr id="955" name="Google Shape;955;p78"/>
          <p:cNvSpPr txBox="1">
            <a:spLocks noGrp="1"/>
          </p:cNvSpPr>
          <p:nvPr>
            <p:ph type="subTitle" idx="1"/>
          </p:nvPr>
        </p:nvSpPr>
        <p:spPr>
          <a:xfrm>
            <a:off x="5212349" y="1483096"/>
            <a:ext cx="2967337" cy="1603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dirty="0" smtClean="0"/>
              <a:t>● </a:t>
            </a:r>
            <a:r>
              <a:rPr lang="fr-FR" b="1" dirty="0" err="1" smtClean="0"/>
              <a:t>OpenAI</a:t>
            </a:r>
            <a:endParaRPr lang="fr-FR" b="1" dirty="0" smtClean="0"/>
          </a:p>
          <a:p>
            <a:pPr marL="0" lvl="0" indent="0"/>
            <a:r>
              <a:rPr lang="fr-FR" dirty="0" smtClean="0"/>
              <a:t>● </a:t>
            </a:r>
            <a:r>
              <a:rPr lang="fr-FR" b="1" dirty="0" err="1" smtClean="0"/>
              <a:t>DeepMind</a:t>
            </a:r>
            <a:endParaRPr lang="fr-FR" b="1" dirty="0" smtClean="0"/>
          </a:p>
          <a:p>
            <a:pPr marL="0" lvl="0" indent="0"/>
            <a:r>
              <a:rPr lang="fr-FR" dirty="0" smtClean="0"/>
              <a:t>● </a:t>
            </a:r>
            <a:r>
              <a:rPr lang="fr-FR" b="1" dirty="0" err="1"/>
              <a:t>Towards</a:t>
            </a:r>
            <a:r>
              <a:rPr lang="fr-FR" b="1" dirty="0"/>
              <a:t> Data Science</a:t>
            </a:r>
            <a:r>
              <a:rPr lang="fr-FR" dirty="0"/>
              <a:t> </a:t>
            </a:r>
            <a:endParaRPr lang="fr-FR" dirty="0" smtClean="0"/>
          </a:p>
          <a:p>
            <a:pPr marL="0" lvl="0" indent="0"/>
            <a:r>
              <a:rPr lang="fr-FR" dirty="0" smtClean="0"/>
              <a:t>● </a:t>
            </a:r>
            <a:r>
              <a:rPr lang="fr-FR" b="1" dirty="0" smtClean="0"/>
              <a:t>AI </a:t>
            </a:r>
            <a:r>
              <a:rPr lang="fr-FR" b="1" dirty="0"/>
              <a:t>Trends</a:t>
            </a:r>
            <a:r>
              <a:rPr lang="fr-FR" dirty="0"/>
              <a:t> </a:t>
            </a:r>
            <a:endParaRPr lang="fr-FR" dirty="0" smtClean="0"/>
          </a:p>
          <a:p>
            <a:pPr marL="0" lvl="0" indent="0"/>
            <a:r>
              <a:rPr lang="fr-FR" dirty="0" smtClean="0"/>
              <a:t>● </a:t>
            </a:r>
            <a:r>
              <a:rPr lang="fr-FR" b="1" dirty="0" err="1"/>
              <a:t>KDnuggets</a:t>
            </a:r>
            <a:r>
              <a:rPr lang="fr-FR" dirty="0"/>
              <a:t> </a:t>
            </a:r>
            <a:endParaRPr lang="fr-FR" dirty="0" smtClean="0"/>
          </a:p>
          <a:p>
            <a:pPr marL="0" lvl="0" indent="0"/>
            <a:r>
              <a:rPr lang="fr-FR" dirty="0" smtClean="0"/>
              <a:t>● </a:t>
            </a:r>
            <a:r>
              <a:rPr lang="fr-FR" b="1" dirty="0"/>
              <a:t>MIT </a:t>
            </a:r>
            <a:r>
              <a:rPr lang="fr-FR" b="1" dirty="0" err="1"/>
              <a:t>Technology</a:t>
            </a:r>
            <a:r>
              <a:rPr lang="fr-FR" b="1" dirty="0"/>
              <a:t> </a:t>
            </a:r>
            <a:r>
              <a:rPr lang="fr-FR" b="1" dirty="0" err="1"/>
              <a:t>Review</a:t>
            </a:r>
            <a:r>
              <a:rPr lang="fr-FR" dirty="0"/>
              <a:t> </a:t>
            </a:r>
            <a:endParaRPr lang="fr-FR" dirty="0" smtClean="0"/>
          </a:p>
          <a:p>
            <a:pPr marL="0" lvl="0" indent="0"/>
            <a:r>
              <a:rPr lang="fr-FR" dirty="0" smtClean="0"/>
              <a:t>● </a:t>
            </a:r>
            <a:r>
              <a:rPr lang="fr-FR" b="1" dirty="0" err="1"/>
              <a:t>ArXiv</a:t>
            </a:r>
            <a:r>
              <a:rPr lang="fr-FR" dirty="0"/>
              <a:t> </a:t>
            </a:r>
            <a:endParaRPr dirty="0"/>
          </a:p>
        </p:txBody>
      </p:sp>
      <p:grpSp>
        <p:nvGrpSpPr>
          <p:cNvPr id="956" name="Google Shape;956;p78"/>
          <p:cNvGrpSpPr/>
          <p:nvPr/>
        </p:nvGrpSpPr>
        <p:grpSpPr>
          <a:xfrm rot="5400000">
            <a:off x="131252" y="1089229"/>
            <a:ext cx="1163678" cy="63948"/>
            <a:chOff x="3779200" y="1371600"/>
            <a:chExt cx="1992600" cy="109500"/>
          </a:xfrm>
        </p:grpSpPr>
        <p:sp>
          <p:nvSpPr>
            <p:cNvPr id="957" name="Google Shape;957;p78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8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8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8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8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78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7"/>
          <p:cNvSpPr/>
          <p:nvPr/>
        </p:nvSpPr>
        <p:spPr>
          <a:xfrm>
            <a:off x="1660850" y="1885358"/>
            <a:ext cx="1372800" cy="1372800"/>
          </a:xfrm>
          <a:prstGeom prst="ellipse">
            <a:avLst/>
          </a:prstGeom>
          <a:solidFill>
            <a:schemeClr val="dk1">
              <a:alpha val="37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67"/>
          <p:cNvSpPr txBox="1">
            <a:spLocks noGrp="1"/>
          </p:cNvSpPr>
          <p:nvPr>
            <p:ph type="title"/>
          </p:nvPr>
        </p:nvSpPr>
        <p:spPr>
          <a:xfrm>
            <a:off x="3167000" y="1733425"/>
            <a:ext cx="479885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3200" dirty="0"/>
              <a:t>Méthodes et outils pour une veille IA efficace</a:t>
            </a:r>
          </a:p>
        </p:txBody>
      </p:sp>
      <p:sp>
        <p:nvSpPr>
          <p:cNvPr id="726" name="Google Shape;726;p67"/>
          <p:cNvSpPr txBox="1">
            <a:spLocks noGrp="1"/>
          </p:cNvSpPr>
          <p:nvPr>
            <p:ph type="title" idx="2"/>
          </p:nvPr>
        </p:nvSpPr>
        <p:spPr>
          <a:xfrm>
            <a:off x="1527500" y="2146350"/>
            <a:ext cx="16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1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3"/>
          <p:cNvSpPr/>
          <p:nvPr/>
        </p:nvSpPr>
        <p:spPr>
          <a:xfrm>
            <a:off x="867474" y="1124057"/>
            <a:ext cx="2686200" cy="2686200"/>
          </a:xfrm>
          <a:prstGeom prst="ellipse">
            <a:avLst/>
          </a:prstGeom>
          <a:solidFill>
            <a:schemeClr val="dk1">
              <a:alpha val="37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3" name="Google Shape;106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583" y="1396188"/>
            <a:ext cx="2137530" cy="214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83"/>
          <p:cNvSpPr/>
          <p:nvPr/>
        </p:nvSpPr>
        <p:spPr>
          <a:xfrm>
            <a:off x="4465800" y="2522570"/>
            <a:ext cx="321300" cy="278100"/>
          </a:xfrm>
          <a:prstGeom prst="snip2DiagRect">
            <a:avLst>
              <a:gd name="adj1" fmla="val 0"/>
              <a:gd name="adj2" fmla="val 3223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891;p75"/>
          <p:cNvGrpSpPr/>
          <p:nvPr/>
        </p:nvGrpSpPr>
        <p:grpSpPr>
          <a:xfrm flipH="1">
            <a:off x="6074719" y="503988"/>
            <a:ext cx="3069289" cy="395094"/>
            <a:chOff x="198225" y="4390550"/>
            <a:chExt cx="3765075" cy="484600"/>
          </a:xfrm>
        </p:grpSpPr>
        <p:sp>
          <p:nvSpPr>
            <p:cNvPr id="54" name="Google Shape;892;p75"/>
            <p:cNvSpPr/>
            <p:nvPr/>
          </p:nvSpPr>
          <p:spPr>
            <a:xfrm>
              <a:off x="198225" y="4390550"/>
              <a:ext cx="3580525" cy="392325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93;p75"/>
            <p:cNvSpPr/>
            <p:nvPr/>
          </p:nvSpPr>
          <p:spPr>
            <a:xfrm>
              <a:off x="3778725" y="4690575"/>
              <a:ext cx="184575" cy="184575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894;p75"/>
          <p:cNvGrpSpPr/>
          <p:nvPr/>
        </p:nvGrpSpPr>
        <p:grpSpPr>
          <a:xfrm>
            <a:off x="4391137" y="573831"/>
            <a:ext cx="685039" cy="255416"/>
            <a:chOff x="4042650" y="642025"/>
            <a:chExt cx="1154625" cy="430500"/>
          </a:xfrm>
        </p:grpSpPr>
        <p:sp>
          <p:nvSpPr>
            <p:cNvPr id="57" name="Google Shape;895;p75"/>
            <p:cNvSpPr/>
            <p:nvPr/>
          </p:nvSpPr>
          <p:spPr>
            <a:xfrm>
              <a:off x="4042650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96;p75"/>
            <p:cNvSpPr/>
            <p:nvPr/>
          </p:nvSpPr>
          <p:spPr>
            <a:xfrm>
              <a:off x="4699275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897;p75"/>
          <p:cNvSpPr/>
          <p:nvPr/>
        </p:nvSpPr>
        <p:spPr>
          <a:xfrm>
            <a:off x="4585912" y="4166268"/>
            <a:ext cx="295500" cy="255300"/>
          </a:xfrm>
          <a:prstGeom prst="snip2DiagRect">
            <a:avLst>
              <a:gd name="adj1" fmla="val 0"/>
              <a:gd name="adj2" fmla="val 3223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898;p75"/>
          <p:cNvGrpSpPr/>
          <p:nvPr/>
        </p:nvGrpSpPr>
        <p:grpSpPr>
          <a:xfrm>
            <a:off x="7085377" y="4421579"/>
            <a:ext cx="1163678" cy="63948"/>
            <a:chOff x="3779200" y="1371600"/>
            <a:chExt cx="1992600" cy="109500"/>
          </a:xfrm>
        </p:grpSpPr>
        <p:sp>
          <p:nvSpPr>
            <p:cNvPr id="61" name="Google Shape;899;p75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00;p75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01;p75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02;p75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03;p75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04;p75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946;p78"/>
          <p:cNvGrpSpPr/>
          <p:nvPr/>
        </p:nvGrpSpPr>
        <p:grpSpPr>
          <a:xfrm>
            <a:off x="4320003" y="1178105"/>
            <a:ext cx="3810321" cy="2750641"/>
            <a:chOff x="713100" y="1597775"/>
            <a:chExt cx="5712625" cy="3217500"/>
          </a:xfrm>
        </p:grpSpPr>
        <p:sp>
          <p:nvSpPr>
            <p:cNvPr id="73" name="Google Shape;947;p78"/>
            <p:cNvSpPr/>
            <p:nvPr/>
          </p:nvSpPr>
          <p:spPr>
            <a:xfrm>
              <a:off x="713100" y="1597775"/>
              <a:ext cx="5574000" cy="30789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>
                <a:alpha val="379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48;p78"/>
            <p:cNvSpPr/>
            <p:nvPr/>
          </p:nvSpPr>
          <p:spPr>
            <a:xfrm>
              <a:off x="851725" y="1736375"/>
              <a:ext cx="5574000" cy="3078900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954;p78"/>
          <p:cNvSpPr txBox="1">
            <a:spLocks/>
          </p:cNvSpPr>
          <p:nvPr/>
        </p:nvSpPr>
        <p:spPr>
          <a:xfrm>
            <a:off x="4465800" y="1298795"/>
            <a:ext cx="36645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algn="l"/>
            <a:r>
              <a:rPr lang="fr-FR" sz="2800" dirty="0" smtClean="0"/>
              <a:t>Méthodes et outils:</a:t>
            </a:r>
            <a:endParaRPr lang="fr-FR" sz="2800" dirty="0"/>
          </a:p>
        </p:txBody>
      </p:sp>
      <p:sp>
        <p:nvSpPr>
          <p:cNvPr id="76" name="Google Shape;955;p78"/>
          <p:cNvSpPr txBox="1">
            <a:spLocks/>
          </p:cNvSpPr>
          <p:nvPr/>
        </p:nvSpPr>
        <p:spPr>
          <a:xfrm>
            <a:off x="4841826" y="1871495"/>
            <a:ext cx="2967337" cy="1603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b="1" dirty="0">
                <a:solidFill>
                  <a:schemeClr val="bg1"/>
                </a:solidFill>
              </a:rPr>
              <a:t>● Mise en place d'une alerte IA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● Suivi des publications scientifiques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● Participation aux conférences et salons technologiques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● Outils de veille automatisée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● Surveillance des brevets IA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● Réseaux sociaux et forums spécialisés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80"/>
          <p:cNvSpPr/>
          <p:nvPr/>
        </p:nvSpPr>
        <p:spPr>
          <a:xfrm>
            <a:off x="3850050" y="1091563"/>
            <a:ext cx="1443900" cy="1443900"/>
          </a:xfrm>
          <a:prstGeom prst="ellipse">
            <a:avLst/>
          </a:prstGeom>
          <a:solidFill>
            <a:schemeClr val="dk1">
              <a:alpha val="37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80"/>
          <p:cNvSpPr/>
          <p:nvPr/>
        </p:nvSpPr>
        <p:spPr>
          <a:xfrm>
            <a:off x="849300" y="515400"/>
            <a:ext cx="7445400" cy="41127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80"/>
          <p:cNvSpPr txBox="1">
            <a:spLocks noGrp="1"/>
          </p:cNvSpPr>
          <p:nvPr>
            <p:ph type="title"/>
          </p:nvPr>
        </p:nvSpPr>
        <p:spPr>
          <a:xfrm>
            <a:off x="2015690" y="2535463"/>
            <a:ext cx="5242360" cy="1257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sz="3200" dirty="0"/>
              <a:t>Nouveaux termes utilisés dans le domaine de l'IA</a:t>
            </a:r>
            <a:endParaRPr sz="3200" dirty="0"/>
          </a:p>
        </p:txBody>
      </p:sp>
      <p:sp>
        <p:nvSpPr>
          <p:cNvPr id="986" name="Google Shape;986;p80"/>
          <p:cNvSpPr txBox="1">
            <a:spLocks noGrp="1"/>
          </p:cNvSpPr>
          <p:nvPr>
            <p:ph type="title" idx="2"/>
          </p:nvPr>
        </p:nvSpPr>
        <p:spPr>
          <a:xfrm>
            <a:off x="3752250" y="1392613"/>
            <a:ext cx="16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06</a:t>
            </a:r>
            <a:endParaRPr dirty="0"/>
          </a:p>
        </p:txBody>
      </p:sp>
      <p:grpSp>
        <p:nvGrpSpPr>
          <p:cNvPr id="988" name="Google Shape;988;p80"/>
          <p:cNvGrpSpPr/>
          <p:nvPr/>
        </p:nvGrpSpPr>
        <p:grpSpPr>
          <a:xfrm rot="5400000">
            <a:off x="7906992" y="4016075"/>
            <a:ext cx="1160092" cy="63948"/>
            <a:chOff x="3779200" y="1371600"/>
            <a:chExt cx="1992600" cy="109500"/>
          </a:xfrm>
        </p:grpSpPr>
        <p:sp>
          <p:nvSpPr>
            <p:cNvPr id="989" name="Google Shape;989;p80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0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0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0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0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0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80"/>
          <p:cNvGrpSpPr/>
          <p:nvPr/>
        </p:nvGrpSpPr>
        <p:grpSpPr>
          <a:xfrm rot="5400000">
            <a:off x="76917" y="1063475"/>
            <a:ext cx="1160092" cy="63948"/>
            <a:chOff x="3779200" y="1371600"/>
            <a:chExt cx="1992600" cy="109500"/>
          </a:xfrm>
        </p:grpSpPr>
        <p:sp>
          <p:nvSpPr>
            <p:cNvPr id="996" name="Google Shape;996;p80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0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0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0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0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0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80"/>
          <p:cNvGrpSpPr/>
          <p:nvPr/>
        </p:nvGrpSpPr>
        <p:grpSpPr>
          <a:xfrm>
            <a:off x="6487700" y="903313"/>
            <a:ext cx="1154625" cy="1014150"/>
            <a:chOff x="6487700" y="903313"/>
            <a:chExt cx="1154625" cy="1014150"/>
          </a:xfrm>
        </p:grpSpPr>
        <p:grpSp>
          <p:nvGrpSpPr>
            <p:cNvPr id="1003" name="Google Shape;1003;p80"/>
            <p:cNvGrpSpPr/>
            <p:nvPr/>
          </p:nvGrpSpPr>
          <p:grpSpPr>
            <a:xfrm flipH="1">
              <a:off x="6487700" y="1486963"/>
              <a:ext cx="1154625" cy="430500"/>
              <a:chOff x="4042650" y="642025"/>
              <a:chExt cx="1154625" cy="430500"/>
            </a:xfrm>
          </p:grpSpPr>
          <p:sp>
            <p:nvSpPr>
              <p:cNvPr id="1004" name="Google Shape;1004;p80"/>
              <p:cNvSpPr/>
              <p:nvPr/>
            </p:nvSpPr>
            <p:spPr>
              <a:xfrm>
                <a:off x="4042650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0"/>
              <p:cNvSpPr/>
              <p:nvPr/>
            </p:nvSpPr>
            <p:spPr>
              <a:xfrm>
                <a:off x="4699275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6" name="Google Shape;1006;p80"/>
            <p:cNvSpPr/>
            <p:nvPr/>
          </p:nvSpPr>
          <p:spPr>
            <a:xfrm flipH="1">
              <a:off x="7144325" y="903313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80"/>
          <p:cNvGrpSpPr/>
          <p:nvPr/>
        </p:nvGrpSpPr>
        <p:grpSpPr>
          <a:xfrm rot="-5400000" flipH="1">
            <a:off x="275992" y="1615985"/>
            <a:ext cx="2595103" cy="395086"/>
            <a:chOff x="779906" y="4390560"/>
            <a:chExt cx="3183394" cy="484590"/>
          </a:xfrm>
        </p:grpSpPr>
        <p:sp>
          <p:nvSpPr>
            <p:cNvPr id="1008" name="Google Shape;1008;p80"/>
            <p:cNvSpPr/>
            <p:nvPr/>
          </p:nvSpPr>
          <p:spPr>
            <a:xfrm>
              <a:off x="779906" y="4390560"/>
              <a:ext cx="2998690" cy="392325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0"/>
            <p:cNvSpPr/>
            <p:nvPr/>
          </p:nvSpPr>
          <p:spPr>
            <a:xfrm>
              <a:off x="3778725" y="4690575"/>
              <a:ext cx="184575" cy="184575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6620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9"/>
          <p:cNvSpPr txBox="1">
            <a:spLocks noGrp="1"/>
          </p:cNvSpPr>
          <p:nvPr>
            <p:ph type="title"/>
          </p:nvPr>
        </p:nvSpPr>
        <p:spPr>
          <a:xfrm>
            <a:off x="2526355" y="1792218"/>
            <a:ext cx="63996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dirty="0"/>
              <a:t>Nouveaux termes </a:t>
            </a:r>
            <a:r>
              <a:rPr lang="fr-FR" dirty="0" smtClean="0"/>
              <a:t>: </a:t>
            </a:r>
            <a:endParaRPr dirty="0"/>
          </a:p>
        </p:txBody>
      </p:sp>
      <p:sp>
        <p:nvSpPr>
          <p:cNvPr id="746" name="Google Shape;746;p69"/>
          <p:cNvSpPr txBox="1">
            <a:spLocks noGrp="1"/>
          </p:cNvSpPr>
          <p:nvPr>
            <p:ph type="subTitle" idx="1"/>
          </p:nvPr>
        </p:nvSpPr>
        <p:spPr>
          <a:xfrm>
            <a:off x="3097855" y="2531500"/>
            <a:ext cx="6399600" cy="1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fr-FR" sz="1600" b="1" dirty="0" smtClean="0"/>
              <a:t>● </a:t>
            </a:r>
            <a:r>
              <a:rPr lang="fr-FR" b="1" dirty="0"/>
              <a:t>IA générative</a:t>
            </a:r>
            <a:r>
              <a:rPr lang="fr-FR" dirty="0"/>
              <a:t> </a:t>
            </a:r>
            <a:endParaRPr lang="fr-FR" dirty="0" smtClean="0"/>
          </a:p>
          <a:p>
            <a:pPr marL="0" lvl="0" indent="0" algn="l"/>
            <a:r>
              <a:rPr lang="fr-FR" sz="1600" dirty="0" smtClean="0"/>
              <a:t>● </a:t>
            </a:r>
            <a:r>
              <a:rPr lang="fr-FR" b="1" dirty="0"/>
              <a:t>Apprentissage par transfert</a:t>
            </a:r>
            <a:r>
              <a:rPr lang="fr-FR" dirty="0"/>
              <a:t> </a:t>
            </a:r>
            <a:endParaRPr lang="fr-FR" dirty="0" smtClean="0"/>
          </a:p>
          <a:p>
            <a:pPr marL="0" lvl="0" indent="0" algn="l"/>
            <a:r>
              <a:rPr lang="fr-FR" sz="1600" b="1" dirty="0" smtClean="0"/>
              <a:t>● </a:t>
            </a:r>
            <a:r>
              <a:rPr lang="fr-FR" b="1" dirty="0"/>
              <a:t>Apprentissage par renforcement</a:t>
            </a:r>
            <a:r>
              <a:rPr lang="fr-FR" dirty="0"/>
              <a:t> </a:t>
            </a:r>
            <a:endParaRPr lang="fr-FR" sz="1600" dirty="0" smtClean="0"/>
          </a:p>
          <a:p>
            <a:pPr marL="0" lvl="0" indent="0" algn="l"/>
            <a:r>
              <a:rPr lang="fr-FR" sz="1600" b="1" dirty="0" smtClean="0"/>
              <a:t>● </a:t>
            </a:r>
            <a:r>
              <a:rPr lang="fr-FR" b="1" dirty="0"/>
              <a:t>Biais algorithmique</a:t>
            </a:r>
            <a:r>
              <a:rPr lang="fr-FR" dirty="0"/>
              <a:t> </a:t>
            </a:r>
            <a:endParaRPr lang="fr-FR" dirty="0" smtClean="0"/>
          </a:p>
          <a:p>
            <a:pPr marL="0" lvl="0" indent="0" algn="l"/>
            <a:r>
              <a:rPr lang="fr-FR" sz="1600" b="1" dirty="0" smtClean="0"/>
              <a:t>● </a:t>
            </a:r>
            <a:r>
              <a:rPr lang="fr-FR" b="1" dirty="0"/>
              <a:t>IA éthique</a:t>
            </a:r>
            <a:r>
              <a:rPr lang="fr-FR" dirty="0"/>
              <a:t> </a:t>
            </a:r>
            <a:endParaRPr lang="fr-FR" sz="1600" dirty="0" smtClean="0"/>
          </a:p>
        </p:txBody>
      </p:sp>
      <p:grpSp>
        <p:nvGrpSpPr>
          <p:cNvPr id="747" name="Google Shape;747;p69"/>
          <p:cNvGrpSpPr/>
          <p:nvPr/>
        </p:nvGrpSpPr>
        <p:grpSpPr>
          <a:xfrm>
            <a:off x="813610" y="3354425"/>
            <a:ext cx="1154625" cy="1014150"/>
            <a:chOff x="6968225" y="1501913"/>
            <a:chExt cx="1154625" cy="1014150"/>
          </a:xfrm>
        </p:grpSpPr>
        <p:grpSp>
          <p:nvGrpSpPr>
            <p:cNvPr id="748" name="Google Shape;748;p69"/>
            <p:cNvGrpSpPr/>
            <p:nvPr/>
          </p:nvGrpSpPr>
          <p:grpSpPr>
            <a:xfrm flipH="1">
              <a:off x="6968225" y="2085563"/>
              <a:ext cx="1154625" cy="430500"/>
              <a:chOff x="4042650" y="642025"/>
              <a:chExt cx="1154625" cy="430500"/>
            </a:xfrm>
          </p:grpSpPr>
          <p:sp>
            <p:nvSpPr>
              <p:cNvPr id="749" name="Google Shape;749;p69"/>
              <p:cNvSpPr/>
              <p:nvPr/>
            </p:nvSpPr>
            <p:spPr>
              <a:xfrm>
                <a:off x="4042650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9"/>
              <p:cNvSpPr/>
              <p:nvPr/>
            </p:nvSpPr>
            <p:spPr>
              <a:xfrm>
                <a:off x="4699275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1" name="Google Shape;751;p69"/>
            <p:cNvSpPr/>
            <p:nvPr/>
          </p:nvSpPr>
          <p:spPr>
            <a:xfrm flipH="1">
              <a:off x="7624850" y="1501913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69"/>
          <p:cNvGrpSpPr/>
          <p:nvPr/>
        </p:nvGrpSpPr>
        <p:grpSpPr>
          <a:xfrm rot="5400000">
            <a:off x="7938821" y="720634"/>
            <a:ext cx="1163678" cy="63948"/>
            <a:chOff x="3779200" y="1371600"/>
            <a:chExt cx="1992600" cy="109500"/>
          </a:xfrm>
        </p:grpSpPr>
        <p:sp>
          <p:nvSpPr>
            <p:cNvPr id="753" name="Google Shape;753;p69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9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9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9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9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9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69"/>
          <p:cNvGrpSpPr/>
          <p:nvPr/>
        </p:nvGrpSpPr>
        <p:grpSpPr>
          <a:xfrm rot="5400000">
            <a:off x="8185846" y="720634"/>
            <a:ext cx="1163678" cy="63948"/>
            <a:chOff x="3779200" y="1371600"/>
            <a:chExt cx="1992600" cy="109500"/>
          </a:xfrm>
        </p:grpSpPr>
        <p:sp>
          <p:nvSpPr>
            <p:cNvPr id="760" name="Google Shape;760;p69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9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9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9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9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9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6" name="Google Shape;766;p69"/>
          <p:cNvPicPr preferRelativeResize="0"/>
          <p:nvPr/>
        </p:nvPicPr>
        <p:blipFill rotWithShape="1">
          <a:blip r:embed="rId3">
            <a:alphaModFix/>
          </a:blip>
          <a:srcRect t="6539" b="4602"/>
          <a:stretch/>
        </p:blipFill>
        <p:spPr>
          <a:xfrm>
            <a:off x="78513" y="170769"/>
            <a:ext cx="3412649" cy="210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1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7"/>
          <p:cNvSpPr/>
          <p:nvPr/>
        </p:nvSpPr>
        <p:spPr>
          <a:xfrm>
            <a:off x="1660850" y="1885358"/>
            <a:ext cx="1372800" cy="1372800"/>
          </a:xfrm>
          <a:prstGeom prst="ellipse">
            <a:avLst/>
          </a:prstGeom>
          <a:solidFill>
            <a:schemeClr val="dk1">
              <a:alpha val="37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67"/>
          <p:cNvSpPr txBox="1">
            <a:spLocks noGrp="1"/>
          </p:cNvSpPr>
          <p:nvPr>
            <p:ph type="title"/>
          </p:nvPr>
        </p:nvSpPr>
        <p:spPr>
          <a:xfrm>
            <a:off x="3167000" y="1733425"/>
            <a:ext cx="479885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2800" dirty="0"/>
              <a:t>Utilité de la veille IA pour les Systèmes d'Information (SI)</a:t>
            </a:r>
          </a:p>
        </p:txBody>
      </p:sp>
      <p:sp>
        <p:nvSpPr>
          <p:cNvPr id="726" name="Google Shape;726;p67"/>
          <p:cNvSpPr txBox="1">
            <a:spLocks noGrp="1"/>
          </p:cNvSpPr>
          <p:nvPr>
            <p:ph type="title" idx="2"/>
          </p:nvPr>
        </p:nvSpPr>
        <p:spPr>
          <a:xfrm>
            <a:off x="1527500" y="2146350"/>
            <a:ext cx="16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5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01"/>
          <p:cNvSpPr txBox="1">
            <a:spLocks noGrp="1"/>
          </p:cNvSpPr>
          <p:nvPr>
            <p:ph type="title"/>
          </p:nvPr>
        </p:nvSpPr>
        <p:spPr>
          <a:xfrm>
            <a:off x="544154" y="1571308"/>
            <a:ext cx="42300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Utilité pour les SI</a:t>
            </a:r>
            <a:endParaRPr dirty="0"/>
          </a:p>
        </p:txBody>
      </p:sp>
      <p:sp>
        <p:nvSpPr>
          <p:cNvPr id="45" name="Google Shape;796;p71"/>
          <p:cNvSpPr txBox="1">
            <a:spLocks noGrp="1"/>
          </p:cNvSpPr>
          <p:nvPr>
            <p:ph type="subTitle" idx="1"/>
          </p:nvPr>
        </p:nvSpPr>
        <p:spPr>
          <a:xfrm>
            <a:off x="673556" y="2347117"/>
            <a:ext cx="3898443" cy="2251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sz="1600" dirty="0" smtClean="0"/>
              <a:t>● </a:t>
            </a:r>
            <a:r>
              <a:rPr lang="fr-FR" sz="1600" b="1" dirty="0" smtClean="0"/>
              <a:t>Automatisation </a:t>
            </a:r>
            <a:r>
              <a:rPr lang="fr-FR" sz="1600" b="1" dirty="0"/>
              <a:t>des processus</a:t>
            </a:r>
            <a:r>
              <a:rPr lang="fr-FR" sz="1600" dirty="0"/>
              <a:t> </a:t>
            </a:r>
            <a:endParaRPr lang="fr-FR" sz="1600" dirty="0" smtClean="0"/>
          </a:p>
          <a:p>
            <a:pPr marL="0" lvl="0" indent="0"/>
            <a:r>
              <a:rPr lang="fr-FR" sz="1600" dirty="0" smtClean="0"/>
              <a:t>● </a:t>
            </a:r>
            <a:r>
              <a:rPr lang="fr-FR" sz="1600" b="1" dirty="0"/>
              <a:t>Optimisation de la gestion des données</a:t>
            </a:r>
            <a:r>
              <a:rPr lang="fr-FR" sz="1600" dirty="0"/>
              <a:t> </a:t>
            </a:r>
            <a:endParaRPr lang="fr-FR" sz="1600" dirty="0" smtClean="0"/>
          </a:p>
          <a:p>
            <a:pPr marL="0" lvl="0" indent="0"/>
            <a:r>
              <a:rPr lang="fr-FR" sz="1600" dirty="0" smtClean="0"/>
              <a:t>● </a:t>
            </a:r>
            <a:r>
              <a:rPr lang="fr-FR" sz="1600" b="1" dirty="0"/>
              <a:t>Cybersécurité</a:t>
            </a:r>
            <a:endParaRPr lang="fr-FR" sz="1600" dirty="0" smtClean="0"/>
          </a:p>
          <a:p>
            <a:pPr marL="0" lvl="0" indent="0"/>
            <a:r>
              <a:rPr lang="fr-FR" sz="1600" dirty="0" smtClean="0"/>
              <a:t>● </a:t>
            </a:r>
            <a:r>
              <a:rPr lang="fr-FR" sz="1600" b="1" dirty="0"/>
              <a:t>Transformation digitale</a:t>
            </a:r>
            <a:r>
              <a:rPr lang="fr-FR" sz="1600" dirty="0"/>
              <a:t> </a:t>
            </a:r>
            <a:endParaRPr lang="fr-FR" sz="1600" dirty="0" smtClean="0"/>
          </a:p>
          <a:p>
            <a:pPr marL="0" lvl="0" indent="0"/>
            <a:r>
              <a:rPr lang="fr-FR" sz="1600" dirty="0" smtClean="0"/>
              <a:t>● </a:t>
            </a:r>
            <a:r>
              <a:rPr lang="fr-FR" sz="1600" b="1" dirty="0"/>
              <a:t>Réduction des coûts opérationnels</a:t>
            </a:r>
            <a:r>
              <a:rPr lang="fr-FR" sz="1600" dirty="0"/>
              <a:t> 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85"/>
          <p:cNvSpPr txBox="1">
            <a:spLocks noGrp="1"/>
          </p:cNvSpPr>
          <p:nvPr>
            <p:ph type="title"/>
          </p:nvPr>
        </p:nvSpPr>
        <p:spPr>
          <a:xfrm>
            <a:off x="1267050" y="1494300"/>
            <a:ext cx="6609900" cy="21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5"/>
          <p:cNvSpPr/>
          <p:nvPr/>
        </p:nvSpPr>
        <p:spPr>
          <a:xfrm>
            <a:off x="713100" y="955750"/>
            <a:ext cx="5574000" cy="30789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>
              <a:alpha val="37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65"/>
          <p:cNvSpPr/>
          <p:nvPr/>
        </p:nvSpPr>
        <p:spPr>
          <a:xfrm>
            <a:off x="851725" y="1094350"/>
            <a:ext cx="5574000" cy="30789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65"/>
          <p:cNvSpPr txBox="1">
            <a:spLocks noGrp="1"/>
          </p:cNvSpPr>
          <p:nvPr>
            <p:ph type="title"/>
          </p:nvPr>
        </p:nvSpPr>
        <p:spPr>
          <a:xfrm>
            <a:off x="1204500" y="1289350"/>
            <a:ext cx="459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691" name="Google Shape;691;p65"/>
          <p:cNvSpPr txBox="1">
            <a:spLocks noGrp="1"/>
          </p:cNvSpPr>
          <p:nvPr>
            <p:ph type="subTitle" idx="1"/>
          </p:nvPr>
        </p:nvSpPr>
        <p:spPr>
          <a:xfrm>
            <a:off x="1028112" y="2131150"/>
            <a:ext cx="5221225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dirty="0" smtClean="0"/>
              <a:t>● Définition </a:t>
            </a:r>
            <a:r>
              <a:rPr lang="fr-FR" dirty="0"/>
              <a:t>de la veille technologique</a:t>
            </a:r>
          </a:p>
          <a:p>
            <a:endParaRPr lang="fr-FR" dirty="0"/>
          </a:p>
          <a:p>
            <a:r>
              <a:rPr lang="fr-FR" dirty="0" smtClean="0"/>
              <a:t>● Dans </a:t>
            </a:r>
            <a:r>
              <a:rPr lang="fr-FR" dirty="0"/>
              <a:t>le domaine de l’intelligence </a:t>
            </a:r>
            <a:r>
              <a:rPr lang="fr-FR" dirty="0" smtClean="0"/>
              <a:t>artificielle</a:t>
            </a:r>
            <a:endParaRPr lang="fr-FR" dirty="0"/>
          </a:p>
        </p:txBody>
      </p:sp>
      <p:grpSp>
        <p:nvGrpSpPr>
          <p:cNvPr id="692" name="Google Shape;692;p65"/>
          <p:cNvGrpSpPr/>
          <p:nvPr/>
        </p:nvGrpSpPr>
        <p:grpSpPr>
          <a:xfrm rot="5400000">
            <a:off x="416740" y="982095"/>
            <a:ext cx="871512" cy="467554"/>
            <a:chOff x="773350" y="518000"/>
            <a:chExt cx="2757950" cy="1479600"/>
          </a:xfrm>
        </p:grpSpPr>
        <p:sp>
          <p:nvSpPr>
            <p:cNvPr id="693" name="Google Shape;693;p65"/>
            <p:cNvSpPr/>
            <p:nvPr/>
          </p:nvSpPr>
          <p:spPr>
            <a:xfrm>
              <a:off x="2582700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5"/>
            <p:cNvSpPr/>
            <p:nvPr/>
          </p:nvSpPr>
          <p:spPr>
            <a:xfrm>
              <a:off x="1678025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5"/>
            <p:cNvSpPr/>
            <p:nvPr/>
          </p:nvSpPr>
          <p:spPr>
            <a:xfrm>
              <a:off x="773350" y="518000"/>
              <a:ext cx="948600" cy="1479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661" y="1636045"/>
            <a:ext cx="2254800" cy="527700"/>
          </a:xfrm>
        </p:spPr>
        <p:txBody>
          <a:bodyPr/>
          <a:lstStyle/>
          <a:p>
            <a:r>
              <a:rPr lang="fr-FR" sz="1600" dirty="0"/>
              <a:t>À qui est destinée la veille IA ?</a:t>
            </a:r>
            <a:br>
              <a:rPr lang="fr-FR" sz="1600" dirty="0"/>
            </a:br>
            <a:endParaRPr lang="fr-FR" sz="1600" dirty="0"/>
          </a:p>
        </p:txBody>
      </p:sp>
      <p:sp>
        <p:nvSpPr>
          <p:cNvPr id="4" name="Titre 3"/>
          <p:cNvSpPr>
            <a:spLocks noGrp="1"/>
          </p:cNvSpPr>
          <p:nvPr>
            <p:ph type="title" idx="2"/>
          </p:nvPr>
        </p:nvSpPr>
        <p:spPr>
          <a:xfrm>
            <a:off x="615705" y="2694609"/>
            <a:ext cx="2254800" cy="5277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1600" dirty="0"/>
              <a:t>Liste de sites utiles pour la veille en IA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idx="4"/>
          </p:nvPr>
        </p:nvSpPr>
        <p:spPr>
          <a:xfrm>
            <a:off x="3567857" y="1502580"/>
            <a:ext cx="2254800" cy="527700"/>
          </a:xfrm>
        </p:spPr>
        <p:txBody>
          <a:bodyPr/>
          <a:lstStyle/>
          <a:p>
            <a:r>
              <a:rPr lang="fr-FR" sz="1600" dirty="0"/>
              <a:t>Quels sont les outils de veille IA ?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 idx="6"/>
          </p:nvPr>
        </p:nvSpPr>
        <p:spPr>
          <a:xfrm>
            <a:off x="3350503" y="2748312"/>
            <a:ext cx="2442982" cy="527700"/>
          </a:xfrm>
          <a:ln>
            <a:noFill/>
          </a:ln>
        </p:spPr>
        <p:txBody>
          <a:bodyPr/>
          <a:lstStyle/>
          <a:p>
            <a:r>
              <a:rPr lang="fr-FR" sz="1600" dirty="0"/>
              <a:t>Méthodes et outils pour une veille IA efficace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fr-FR" dirty="0" smtClean="0"/>
              <a:t>Sommaire : 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idx="9"/>
          </p:nvPr>
        </p:nvSpPr>
        <p:spPr>
          <a:xfrm>
            <a:off x="6246075" y="1612745"/>
            <a:ext cx="2469300" cy="527700"/>
          </a:xfrm>
        </p:spPr>
        <p:txBody>
          <a:bodyPr/>
          <a:lstStyle/>
          <a:p>
            <a:r>
              <a:rPr lang="fr-FR" sz="1600" dirty="0"/>
              <a:t>Quels sont les objectifs de la veille IA ?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 idx="15"/>
          </p:nvPr>
        </p:nvSpPr>
        <p:spPr>
          <a:xfrm>
            <a:off x="1276788" y="2254385"/>
            <a:ext cx="818100" cy="484800"/>
          </a:xfrm>
        </p:spPr>
        <p:txBody>
          <a:bodyPr/>
          <a:lstStyle/>
          <a:p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15" name="Titre 14"/>
          <p:cNvSpPr>
            <a:spLocks noGrp="1"/>
          </p:cNvSpPr>
          <p:nvPr>
            <p:ph type="title" idx="16"/>
          </p:nvPr>
        </p:nvSpPr>
        <p:spPr>
          <a:xfrm>
            <a:off x="4192116" y="2254385"/>
            <a:ext cx="818100" cy="484800"/>
          </a:xfrm>
          <a:ln>
            <a:noFill/>
          </a:ln>
        </p:spPr>
        <p:txBody>
          <a:bodyPr/>
          <a:lstStyle/>
          <a:p>
            <a:r>
              <a:rPr lang="fr-FR" dirty="0" smtClean="0"/>
              <a:t>05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 idx="17"/>
          </p:nvPr>
        </p:nvSpPr>
        <p:spPr>
          <a:xfrm>
            <a:off x="4162944" y="1145715"/>
            <a:ext cx="818100" cy="484800"/>
          </a:xfrm>
        </p:spPr>
        <p:txBody>
          <a:bodyPr/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idx="18"/>
          </p:nvPr>
        </p:nvSpPr>
        <p:spPr>
          <a:xfrm>
            <a:off x="1276788" y="1127945"/>
            <a:ext cx="818100" cy="484800"/>
          </a:xfrm>
        </p:spPr>
        <p:txBody>
          <a:bodyPr/>
          <a:lstStyle/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18" name="Titre 12"/>
          <p:cNvSpPr>
            <a:spLocks noGrp="1"/>
          </p:cNvSpPr>
          <p:nvPr>
            <p:ph type="title" idx="14"/>
          </p:nvPr>
        </p:nvSpPr>
        <p:spPr>
          <a:xfrm>
            <a:off x="6863425" y="1145715"/>
            <a:ext cx="818100" cy="484800"/>
          </a:xfrm>
        </p:spPr>
        <p:txBody>
          <a:bodyPr/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863425" y="2271258"/>
            <a:ext cx="818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chemeClr val="bg1"/>
                </a:solidFill>
                <a:latin typeface="IBM Plex Sans" panose="020B0604020202020204" charset="0"/>
              </a:rPr>
              <a:t>06</a:t>
            </a:r>
            <a:endParaRPr lang="fr-FR" sz="2500" b="1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62325" y="27391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056895" y="2748312"/>
            <a:ext cx="2431160" cy="53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Nouveaux termes utilisés dans le domaine de l'IA</a:t>
            </a:r>
            <a:endParaRPr lang="fr-FR" sz="1600" b="1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192116" y="3530265"/>
            <a:ext cx="818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chemeClr val="bg1"/>
                </a:solidFill>
                <a:latin typeface="IBM Plex Sans" panose="020B0604020202020204" charset="0"/>
              </a:rPr>
              <a:t>07</a:t>
            </a:r>
            <a:endParaRPr lang="fr-FR" sz="2500" b="1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290914" y="3945350"/>
            <a:ext cx="256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Utilité de la veille IA pour les Systèmes d'Information </a:t>
            </a:r>
            <a:endParaRPr lang="fr-FR" sz="1600" b="1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7"/>
          <p:cNvSpPr/>
          <p:nvPr/>
        </p:nvSpPr>
        <p:spPr>
          <a:xfrm>
            <a:off x="1660850" y="1885358"/>
            <a:ext cx="1372800" cy="1372800"/>
          </a:xfrm>
          <a:prstGeom prst="ellipse">
            <a:avLst/>
          </a:prstGeom>
          <a:solidFill>
            <a:schemeClr val="dk1">
              <a:alpha val="37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67"/>
          <p:cNvSpPr txBox="1">
            <a:spLocks noGrp="1"/>
          </p:cNvSpPr>
          <p:nvPr>
            <p:ph type="title"/>
          </p:nvPr>
        </p:nvSpPr>
        <p:spPr>
          <a:xfrm>
            <a:off x="3167000" y="1733425"/>
            <a:ext cx="479885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3600" dirty="0"/>
              <a:t>À qui est destinée la veille IA ?</a:t>
            </a:r>
          </a:p>
        </p:txBody>
      </p:sp>
      <p:sp>
        <p:nvSpPr>
          <p:cNvPr id="726" name="Google Shape;726;p67"/>
          <p:cNvSpPr txBox="1">
            <a:spLocks noGrp="1"/>
          </p:cNvSpPr>
          <p:nvPr>
            <p:ph type="title" idx="2"/>
          </p:nvPr>
        </p:nvSpPr>
        <p:spPr>
          <a:xfrm>
            <a:off x="1527500" y="2146350"/>
            <a:ext cx="16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8"/>
          <p:cNvSpPr/>
          <p:nvPr/>
        </p:nvSpPr>
        <p:spPr>
          <a:xfrm>
            <a:off x="-809975" y="-503500"/>
            <a:ext cx="4596300" cy="4596300"/>
          </a:xfrm>
          <a:prstGeom prst="ellipse">
            <a:avLst/>
          </a:prstGeom>
          <a:gradFill>
            <a:gsLst>
              <a:gs pos="0">
                <a:srgbClr val="FFFFFF">
                  <a:alpha val="29803"/>
                </a:srgbClr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68"/>
          <p:cNvSpPr txBox="1">
            <a:spLocks noGrp="1"/>
          </p:cNvSpPr>
          <p:nvPr>
            <p:ph type="title"/>
          </p:nvPr>
        </p:nvSpPr>
        <p:spPr>
          <a:xfrm>
            <a:off x="3800350" y="1207935"/>
            <a:ext cx="4070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 smtClean="0"/>
              <a:t>L’IA est destinée :</a:t>
            </a:r>
            <a:endParaRPr sz="2400" dirty="0"/>
          </a:p>
        </p:txBody>
      </p:sp>
      <p:sp>
        <p:nvSpPr>
          <p:cNvPr id="733" name="Google Shape;733;p68"/>
          <p:cNvSpPr txBox="1">
            <a:spLocks noGrp="1"/>
          </p:cNvSpPr>
          <p:nvPr>
            <p:ph type="subTitle" idx="1"/>
          </p:nvPr>
        </p:nvSpPr>
        <p:spPr>
          <a:xfrm>
            <a:off x="3786324" y="1897650"/>
            <a:ext cx="5262425" cy="18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sz="1400" b="1" dirty="0" smtClean="0"/>
              <a:t>● Aux </a:t>
            </a:r>
            <a:r>
              <a:rPr lang="fr-FR" sz="1400" b="1" dirty="0"/>
              <a:t>entreprises </a:t>
            </a:r>
            <a:r>
              <a:rPr lang="fr-FR" sz="1400" b="1" dirty="0" smtClean="0"/>
              <a:t>technologiques</a:t>
            </a:r>
          </a:p>
          <a:p>
            <a:pPr marL="0" lvl="0" indent="0"/>
            <a:r>
              <a:rPr lang="fr-FR" sz="1400" b="1" dirty="0" smtClean="0"/>
              <a:t>● Aux départements de Recherche et Développement (R&amp;D) </a:t>
            </a:r>
          </a:p>
          <a:p>
            <a:pPr marL="0" lvl="0" indent="0"/>
            <a:r>
              <a:rPr lang="fr-FR" sz="1400" b="1" dirty="0" smtClean="0"/>
              <a:t>● Aux </a:t>
            </a:r>
            <a:r>
              <a:rPr lang="fr-FR" sz="1400" b="1" dirty="0"/>
              <a:t>professionnels des systèmes d’information</a:t>
            </a:r>
            <a:r>
              <a:rPr lang="fr-FR" sz="1400" dirty="0"/>
              <a:t> </a:t>
            </a:r>
            <a:endParaRPr lang="fr-FR" sz="1400" b="1" dirty="0" smtClean="0"/>
          </a:p>
          <a:p>
            <a:pPr marL="0" lvl="0" indent="0"/>
            <a:r>
              <a:rPr lang="fr-FR" sz="1400" b="1" dirty="0" smtClean="0"/>
              <a:t>● Aux start-ups</a:t>
            </a:r>
            <a:r>
              <a:rPr lang="fr-FR" sz="1400" dirty="0" smtClean="0"/>
              <a:t> </a:t>
            </a:r>
          </a:p>
          <a:p>
            <a:pPr marL="0" lvl="0" indent="0"/>
            <a:r>
              <a:rPr lang="fr-FR" sz="1400" b="1" dirty="0"/>
              <a:t>● </a:t>
            </a:r>
            <a:r>
              <a:rPr lang="fr-FR" sz="1400" b="1" dirty="0" smtClean="0"/>
              <a:t>Aux chercheurs </a:t>
            </a:r>
            <a:r>
              <a:rPr lang="fr-FR" sz="1400" b="1" dirty="0"/>
              <a:t>et académiciens</a:t>
            </a:r>
            <a:endParaRPr sz="1400" dirty="0"/>
          </a:p>
        </p:txBody>
      </p:sp>
      <p:pic>
        <p:nvPicPr>
          <p:cNvPr id="734" name="Google Shape;73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00" y="580722"/>
            <a:ext cx="3635700" cy="3642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" name="Google Shape;735;p68"/>
          <p:cNvGrpSpPr/>
          <p:nvPr/>
        </p:nvGrpSpPr>
        <p:grpSpPr>
          <a:xfrm>
            <a:off x="3937875" y="535013"/>
            <a:ext cx="1154625" cy="430500"/>
            <a:chOff x="4042650" y="642025"/>
            <a:chExt cx="1154625" cy="430500"/>
          </a:xfrm>
        </p:grpSpPr>
        <p:sp>
          <p:nvSpPr>
            <p:cNvPr id="736" name="Google Shape;736;p68"/>
            <p:cNvSpPr/>
            <p:nvPr/>
          </p:nvSpPr>
          <p:spPr>
            <a:xfrm>
              <a:off x="4042650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8"/>
            <p:cNvSpPr/>
            <p:nvPr/>
          </p:nvSpPr>
          <p:spPr>
            <a:xfrm>
              <a:off x="4699275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68"/>
          <p:cNvGrpSpPr/>
          <p:nvPr/>
        </p:nvGrpSpPr>
        <p:grpSpPr>
          <a:xfrm>
            <a:off x="7419575" y="4177984"/>
            <a:ext cx="1154625" cy="430500"/>
            <a:chOff x="4042650" y="642025"/>
            <a:chExt cx="1154625" cy="430500"/>
          </a:xfrm>
        </p:grpSpPr>
        <p:sp>
          <p:nvSpPr>
            <p:cNvPr id="739" name="Google Shape;739;p68"/>
            <p:cNvSpPr/>
            <p:nvPr/>
          </p:nvSpPr>
          <p:spPr>
            <a:xfrm>
              <a:off x="4042650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8"/>
            <p:cNvSpPr/>
            <p:nvPr/>
          </p:nvSpPr>
          <p:spPr>
            <a:xfrm>
              <a:off x="4699275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80"/>
          <p:cNvSpPr/>
          <p:nvPr/>
        </p:nvSpPr>
        <p:spPr>
          <a:xfrm>
            <a:off x="3850050" y="1091575"/>
            <a:ext cx="1443900" cy="1443900"/>
          </a:xfrm>
          <a:prstGeom prst="ellipse">
            <a:avLst/>
          </a:prstGeom>
          <a:solidFill>
            <a:schemeClr val="dk1">
              <a:alpha val="37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80"/>
          <p:cNvSpPr/>
          <p:nvPr/>
        </p:nvSpPr>
        <p:spPr>
          <a:xfrm>
            <a:off x="849300" y="515400"/>
            <a:ext cx="7445400" cy="41127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80"/>
          <p:cNvSpPr txBox="1">
            <a:spLocks noGrp="1"/>
          </p:cNvSpPr>
          <p:nvPr>
            <p:ph type="title"/>
          </p:nvPr>
        </p:nvSpPr>
        <p:spPr>
          <a:xfrm>
            <a:off x="2015690" y="2489675"/>
            <a:ext cx="5242360" cy="16998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sz="4000" dirty="0"/>
              <a:t>Quels sont les outils de veille IA </a:t>
            </a:r>
            <a:r>
              <a:rPr lang="fr-FR" sz="5400" dirty="0"/>
              <a:t>?</a:t>
            </a:r>
            <a:endParaRPr dirty="0"/>
          </a:p>
        </p:txBody>
      </p:sp>
      <p:sp>
        <p:nvSpPr>
          <p:cNvPr id="986" name="Google Shape;986;p80"/>
          <p:cNvSpPr txBox="1">
            <a:spLocks noGrp="1"/>
          </p:cNvSpPr>
          <p:nvPr>
            <p:ph type="title" idx="2"/>
          </p:nvPr>
        </p:nvSpPr>
        <p:spPr>
          <a:xfrm>
            <a:off x="3752250" y="1392613"/>
            <a:ext cx="16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988" name="Google Shape;988;p80"/>
          <p:cNvGrpSpPr/>
          <p:nvPr/>
        </p:nvGrpSpPr>
        <p:grpSpPr>
          <a:xfrm rot="5400000">
            <a:off x="7906992" y="4016075"/>
            <a:ext cx="1160092" cy="63948"/>
            <a:chOff x="3779200" y="1371600"/>
            <a:chExt cx="1992600" cy="109500"/>
          </a:xfrm>
        </p:grpSpPr>
        <p:sp>
          <p:nvSpPr>
            <p:cNvPr id="989" name="Google Shape;989;p80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0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0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0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0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0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80"/>
          <p:cNvGrpSpPr/>
          <p:nvPr/>
        </p:nvGrpSpPr>
        <p:grpSpPr>
          <a:xfrm rot="5400000">
            <a:off x="76917" y="1063475"/>
            <a:ext cx="1160092" cy="63948"/>
            <a:chOff x="3779200" y="1371600"/>
            <a:chExt cx="1992600" cy="109500"/>
          </a:xfrm>
        </p:grpSpPr>
        <p:sp>
          <p:nvSpPr>
            <p:cNvPr id="996" name="Google Shape;996;p80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0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0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0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0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0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80"/>
          <p:cNvGrpSpPr/>
          <p:nvPr/>
        </p:nvGrpSpPr>
        <p:grpSpPr>
          <a:xfrm>
            <a:off x="6487700" y="903313"/>
            <a:ext cx="1154625" cy="1014150"/>
            <a:chOff x="6487700" y="903313"/>
            <a:chExt cx="1154625" cy="1014150"/>
          </a:xfrm>
        </p:grpSpPr>
        <p:grpSp>
          <p:nvGrpSpPr>
            <p:cNvPr id="1003" name="Google Shape;1003;p80"/>
            <p:cNvGrpSpPr/>
            <p:nvPr/>
          </p:nvGrpSpPr>
          <p:grpSpPr>
            <a:xfrm flipH="1">
              <a:off x="6487700" y="1486963"/>
              <a:ext cx="1154625" cy="430500"/>
              <a:chOff x="4042650" y="642025"/>
              <a:chExt cx="1154625" cy="430500"/>
            </a:xfrm>
          </p:grpSpPr>
          <p:sp>
            <p:nvSpPr>
              <p:cNvPr id="1004" name="Google Shape;1004;p80"/>
              <p:cNvSpPr/>
              <p:nvPr/>
            </p:nvSpPr>
            <p:spPr>
              <a:xfrm>
                <a:off x="4042650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0"/>
              <p:cNvSpPr/>
              <p:nvPr/>
            </p:nvSpPr>
            <p:spPr>
              <a:xfrm>
                <a:off x="4699275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6" name="Google Shape;1006;p80"/>
            <p:cNvSpPr/>
            <p:nvPr/>
          </p:nvSpPr>
          <p:spPr>
            <a:xfrm flipH="1">
              <a:off x="7144325" y="903313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80"/>
          <p:cNvGrpSpPr/>
          <p:nvPr/>
        </p:nvGrpSpPr>
        <p:grpSpPr>
          <a:xfrm rot="-5400000" flipH="1">
            <a:off x="275992" y="1615985"/>
            <a:ext cx="2595103" cy="395086"/>
            <a:chOff x="779906" y="4390560"/>
            <a:chExt cx="3183394" cy="484590"/>
          </a:xfrm>
        </p:grpSpPr>
        <p:sp>
          <p:nvSpPr>
            <p:cNvPr id="1008" name="Google Shape;1008;p80"/>
            <p:cNvSpPr/>
            <p:nvPr/>
          </p:nvSpPr>
          <p:spPr>
            <a:xfrm>
              <a:off x="779906" y="4390560"/>
              <a:ext cx="2998690" cy="392325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0"/>
            <p:cNvSpPr/>
            <p:nvPr/>
          </p:nvSpPr>
          <p:spPr>
            <a:xfrm>
              <a:off x="3778725" y="4690575"/>
              <a:ext cx="184575" cy="184575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9"/>
          <p:cNvSpPr txBox="1">
            <a:spLocks noGrp="1"/>
          </p:cNvSpPr>
          <p:nvPr>
            <p:ph type="title"/>
          </p:nvPr>
        </p:nvSpPr>
        <p:spPr>
          <a:xfrm>
            <a:off x="1372200" y="2137269"/>
            <a:ext cx="63996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Les outils : </a:t>
            </a:r>
            <a:endParaRPr dirty="0"/>
          </a:p>
        </p:txBody>
      </p:sp>
      <p:sp>
        <p:nvSpPr>
          <p:cNvPr id="746" name="Google Shape;746;p69"/>
          <p:cNvSpPr txBox="1">
            <a:spLocks noGrp="1"/>
          </p:cNvSpPr>
          <p:nvPr>
            <p:ph type="subTitle" idx="1"/>
          </p:nvPr>
        </p:nvSpPr>
        <p:spPr>
          <a:xfrm>
            <a:off x="1372200" y="2920675"/>
            <a:ext cx="6399600" cy="1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fr-FR" sz="1600" b="1" dirty="0" smtClean="0"/>
              <a:t>● Agrégateurs </a:t>
            </a:r>
            <a:r>
              <a:rPr lang="fr-FR" sz="1600" b="1" dirty="0"/>
              <a:t>de flux RSS et plateformes de veille</a:t>
            </a:r>
            <a:r>
              <a:rPr lang="fr-FR" sz="1600" dirty="0"/>
              <a:t> </a:t>
            </a:r>
            <a:endParaRPr lang="fr-FR" sz="1600" dirty="0" smtClean="0"/>
          </a:p>
          <a:p>
            <a:pPr marL="0" lvl="0" indent="0" algn="l"/>
            <a:r>
              <a:rPr lang="fr-FR" sz="1600" dirty="0" smtClean="0"/>
              <a:t>● </a:t>
            </a:r>
            <a:r>
              <a:rPr lang="fr-FR" sz="1600" b="1" dirty="0"/>
              <a:t>Alertes </a:t>
            </a:r>
            <a:r>
              <a:rPr lang="fr-FR" sz="1600" b="1" dirty="0" smtClean="0"/>
              <a:t>Google</a:t>
            </a:r>
          </a:p>
          <a:p>
            <a:pPr marL="0" lvl="0" indent="0" algn="l"/>
            <a:r>
              <a:rPr lang="fr-FR" sz="1600" b="1" dirty="0" smtClean="0"/>
              <a:t>● </a:t>
            </a:r>
            <a:r>
              <a:rPr lang="fr-FR" sz="1600" b="1" dirty="0"/>
              <a:t>Sites spécialisés en IA</a:t>
            </a:r>
            <a:r>
              <a:rPr lang="fr-FR" sz="1600" dirty="0"/>
              <a:t> </a:t>
            </a:r>
            <a:endParaRPr lang="fr-FR" sz="1600" dirty="0" smtClean="0"/>
          </a:p>
          <a:p>
            <a:pPr marL="0" lvl="0" indent="0" algn="l"/>
            <a:r>
              <a:rPr lang="fr-FR" sz="1600" b="1" dirty="0" smtClean="0"/>
              <a:t>● </a:t>
            </a:r>
            <a:r>
              <a:rPr lang="fr-FR" sz="1600" b="1" dirty="0"/>
              <a:t>Veille sur les réseaux sociaux</a:t>
            </a:r>
            <a:r>
              <a:rPr lang="fr-FR" sz="1600" dirty="0"/>
              <a:t> </a:t>
            </a:r>
            <a:endParaRPr lang="fr-FR" sz="1600" dirty="0" smtClean="0"/>
          </a:p>
          <a:p>
            <a:pPr marL="0" lvl="0" indent="0" algn="l"/>
            <a:r>
              <a:rPr lang="fr-FR" sz="1600" b="1" dirty="0" smtClean="0"/>
              <a:t>● </a:t>
            </a:r>
            <a:r>
              <a:rPr lang="fr-FR" sz="1600" b="1" dirty="0"/>
              <a:t>Outils d'analyse de tendances</a:t>
            </a:r>
            <a:r>
              <a:rPr lang="fr-FR" sz="1600" dirty="0"/>
              <a:t> </a:t>
            </a:r>
            <a:endParaRPr lang="fr-FR" sz="1600" dirty="0" smtClean="0"/>
          </a:p>
          <a:p>
            <a:pPr marL="0" lvl="0" indent="0" algn="l"/>
            <a:r>
              <a:rPr lang="fr-FR" sz="1600" b="1" dirty="0" smtClean="0"/>
              <a:t>● </a:t>
            </a:r>
            <a:r>
              <a:rPr lang="fr-FR" sz="1600" b="1" dirty="0"/>
              <a:t>Publications scientifiques</a:t>
            </a:r>
            <a:endParaRPr sz="1600" dirty="0"/>
          </a:p>
        </p:txBody>
      </p:sp>
      <p:grpSp>
        <p:nvGrpSpPr>
          <p:cNvPr id="747" name="Google Shape;747;p69"/>
          <p:cNvGrpSpPr/>
          <p:nvPr/>
        </p:nvGrpSpPr>
        <p:grpSpPr>
          <a:xfrm>
            <a:off x="6968225" y="1501913"/>
            <a:ext cx="1154625" cy="1014150"/>
            <a:chOff x="6968225" y="1501913"/>
            <a:chExt cx="1154625" cy="1014150"/>
          </a:xfrm>
        </p:grpSpPr>
        <p:grpSp>
          <p:nvGrpSpPr>
            <p:cNvPr id="748" name="Google Shape;748;p69"/>
            <p:cNvGrpSpPr/>
            <p:nvPr/>
          </p:nvGrpSpPr>
          <p:grpSpPr>
            <a:xfrm flipH="1">
              <a:off x="6968225" y="2085563"/>
              <a:ext cx="1154625" cy="430500"/>
              <a:chOff x="4042650" y="642025"/>
              <a:chExt cx="1154625" cy="430500"/>
            </a:xfrm>
          </p:grpSpPr>
          <p:sp>
            <p:nvSpPr>
              <p:cNvPr id="749" name="Google Shape;749;p69"/>
              <p:cNvSpPr/>
              <p:nvPr/>
            </p:nvSpPr>
            <p:spPr>
              <a:xfrm>
                <a:off x="4042650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9"/>
              <p:cNvSpPr/>
              <p:nvPr/>
            </p:nvSpPr>
            <p:spPr>
              <a:xfrm>
                <a:off x="4699275" y="642025"/>
                <a:ext cx="498000" cy="430500"/>
              </a:xfrm>
              <a:prstGeom prst="snip2DiagRect">
                <a:avLst>
                  <a:gd name="adj1" fmla="val 0"/>
                  <a:gd name="adj2" fmla="val 32236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algn="bl" rotWithShape="0">
                  <a:schemeClr val="lt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1" name="Google Shape;751;p69"/>
            <p:cNvSpPr/>
            <p:nvPr/>
          </p:nvSpPr>
          <p:spPr>
            <a:xfrm flipH="1">
              <a:off x="7624850" y="1501913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69"/>
          <p:cNvGrpSpPr/>
          <p:nvPr/>
        </p:nvGrpSpPr>
        <p:grpSpPr>
          <a:xfrm rot="5400000">
            <a:off x="359852" y="1089229"/>
            <a:ext cx="1163678" cy="63948"/>
            <a:chOff x="3779200" y="1371600"/>
            <a:chExt cx="1992600" cy="109500"/>
          </a:xfrm>
        </p:grpSpPr>
        <p:sp>
          <p:nvSpPr>
            <p:cNvPr id="753" name="Google Shape;753;p69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9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9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9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9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9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69"/>
          <p:cNvGrpSpPr/>
          <p:nvPr/>
        </p:nvGrpSpPr>
        <p:grpSpPr>
          <a:xfrm rot="5400000">
            <a:off x="606877" y="1089229"/>
            <a:ext cx="1163678" cy="63948"/>
            <a:chOff x="3779200" y="1371600"/>
            <a:chExt cx="1992600" cy="109500"/>
          </a:xfrm>
        </p:grpSpPr>
        <p:sp>
          <p:nvSpPr>
            <p:cNvPr id="760" name="Google Shape;760;p69"/>
            <p:cNvSpPr/>
            <p:nvPr/>
          </p:nvSpPr>
          <p:spPr>
            <a:xfrm>
              <a:off x="37792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9"/>
            <p:cNvSpPr/>
            <p:nvPr/>
          </p:nvSpPr>
          <p:spPr>
            <a:xfrm>
              <a:off x="415582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9"/>
            <p:cNvSpPr/>
            <p:nvPr/>
          </p:nvSpPr>
          <p:spPr>
            <a:xfrm>
              <a:off x="453244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9"/>
            <p:cNvSpPr/>
            <p:nvPr/>
          </p:nvSpPr>
          <p:spPr>
            <a:xfrm>
              <a:off x="490906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9"/>
            <p:cNvSpPr/>
            <p:nvPr/>
          </p:nvSpPr>
          <p:spPr>
            <a:xfrm>
              <a:off x="528568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9"/>
            <p:cNvSpPr/>
            <p:nvPr/>
          </p:nvSpPr>
          <p:spPr>
            <a:xfrm>
              <a:off x="5662300" y="1371600"/>
              <a:ext cx="109500" cy="10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6" name="Google Shape;766;p69"/>
          <p:cNvPicPr preferRelativeResize="0"/>
          <p:nvPr/>
        </p:nvPicPr>
        <p:blipFill rotWithShape="1">
          <a:blip r:embed="rId3">
            <a:alphaModFix/>
          </a:blip>
          <a:srcRect t="6539" b="4602"/>
          <a:stretch/>
        </p:blipFill>
        <p:spPr>
          <a:xfrm>
            <a:off x="2865675" y="170769"/>
            <a:ext cx="3412649" cy="21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7"/>
          <p:cNvSpPr/>
          <p:nvPr/>
        </p:nvSpPr>
        <p:spPr>
          <a:xfrm>
            <a:off x="1660850" y="1885358"/>
            <a:ext cx="1372800" cy="1372800"/>
          </a:xfrm>
          <a:prstGeom prst="ellipse">
            <a:avLst/>
          </a:prstGeom>
          <a:solidFill>
            <a:schemeClr val="dk1">
              <a:alpha val="37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67"/>
          <p:cNvSpPr txBox="1">
            <a:spLocks noGrp="1"/>
          </p:cNvSpPr>
          <p:nvPr>
            <p:ph type="title"/>
          </p:nvPr>
        </p:nvSpPr>
        <p:spPr>
          <a:xfrm>
            <a:off x="3167000" y="1733425"/>
            <a:ext cx="479885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3600" dirty="0"/>
              <a:t>À qui est destinée la veille IA ?</a:t>
            </a:r>
          </a:p>
        </p:txBody>
      </p:sp>
      <p:sp>
        <p:nvSpPr>
          <p:cNvPr id="726" name="Google Shape;726;p67"/>
          <p:cNvSpPr txBox="1">
            <a:spLocks noGrp="1"/>
          </p:cNvSpPr>
          <p:nvPr>
            <p:ph type="title" idx="2"/>
          </p:nvPr>
        </p:nvSpPr>
        <p:spPr>
          <a:xfrm>
            <a:off x="1527500" y="2146350"/>
            <a:ext cx="16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96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4"/>
          <p:cNvSpPr/>
          <p:nvPr/>
        </p:nvSpPr>
        <p:spPr>
          <a:xfrm>
            <a:off x="-727100" y="-456925"/>
            <a:ext cx="3636300" cy="36363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" name="Google Shape;870;p74"/>
          <p:cNvGrpSpPr/>
          <p:nvPr/>
        </p:nvGrpSpPr>
        <p:grpSpPr>
          <a:xfrm>
            <a:off x="603881" y="1831258"/>
            <a:ext cx="3810321" cy="2750641"/>
            <a:chOff x="713100" y="1597775"/>
            <a:chExt cx="5712625" cy="3217500"/>
          </a:xfrm>
        </p:grpSpPr>
        <p:sp>
          <p:nvSpPr>
            <p:cNvPr id="871" name="Google Shape;871;p74"/>
            <p:cNvSpPr/>
            <p:nvPr/>
          </p:nvSpPr>
          <p:spPr>
            <a:xfrm>
              <a:off x="713100" y="1597775"/>
              <a:ext cx="5574000" cy="30789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>
                <a:alpha val="379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4"/>
            <p:cNvSpPr/>
            <p:nvPr/>
          </p:nvSpPr>
          <p:spPr>
            <a:xfrm>
              <a:off x="851725" y="1736375"/>
              <a:ext cx="5574000" cy="3078900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" name="Google Shape;873;p74"/>
          <p:cNvSpPr txBox="1">
            <a:spLocks noGrp="1"/>
          </p:cNvSpPr>
          <p:nvPr>
            <p:ph type="title"/>
          </p:nvPr>
        </p:nvSpPr>
        <p:spPr>
          <a:xfrm>
            <a:off x="1008652" y="2013654"/>
            <a:ext cx="29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Objectifs :</a:t>
            </a:r>
            <a:endParaRPr dirty="0"/>
          </a:p>
        </p:txBody>
      </p:sp>
      <p:sp>
        <p:nvSpPr>
          <p:cNvPr id="874" name="Google Shape;874;p74"/>
          <p:cNvSpPr txBox="1">
            <a:spLocks noGrp="1"/>
          </p:cNvSpPr>
          <p:nvPr>
            <p:ph type="subTitle" idx="1"/>
          </p:nvPr>
        </p:nvSpPr>
        <p:spPr>
          <a:xfrm>
            <a:off x="1008652" y="2594319"/>
            <a:ext cx="3543837" cy="1641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sz="1500" dirty="0" smtClean="0"/>
              <a:t>● </a:t>
            </a:r>
            <a:r>
              <a:rPr lang="fr-FR" sz="1500" b="1" dirty="0"/>
              <a:t>Anticiper les avancées </a:t>
            </a:r>
            <a:r>
              <a:rPr lang="fr-FR" sz="1500" b="1" dirty="0" smtClean="0"/>
              <a:t>technologiques</a:t>
            </a:r>
          </a:p>
          <a:p>
            <a:pPr marL="0" lvl="0" indent="0"/>
            <a:r>
              <a:rPr lang="fr-FR" sz="1500" dirty="0" smtClean="0"/>
              <a:t>● </a:t>
            </a:r>
            <a:r>
              <a:rPr lang="fr-FR" sz="1500" b="1" dirty="0" smtClean="0"/>
              <a:t>Améliorer </a:t>
            </a:r>
            <a:r>
              <a:rPr lang="fr-FR" sz="1500" b="1" dirty="0"/>
              <a:t>la compétitivité</a:t>
            </a:r>
            <a:r>
              <a:rPr lang="fr-FR" sz="1500" dirty="0"/>
              <a:t> </a:t>
            </a:r>
            <a:endParaRPr lang="fr-FR" sz="1500" dirty="0" smtClean="0"/>
          </a:p>
          <a:p>
            <a:pPr marL="0" lvl="0" indent="0"/>
            <a:r>
              <a:rPr lang="fr-FR" sz="1500" dirty="0" smtClean="0"/>
              <a:t>● </a:t>
            </a:r>
            <a:r>
              <a:rPr lang="fr-FR" sz="1500" b="1" dirty="0"/>
              <a:t>Innover</a:t>
            </a:r>
            <a:r>
              <a:rPr lang="fr-FR" sz="1500" dirty="0"/>
              <a:t> </a:t>
            </a:r>
            <a:endParaRPr lang="fr-FR" sz="1500" dirty="0" smtClean="0"/>
          </a:p>
          <a:p>
            <a:pPr marL="0" lvl="0" indent="0"/>
            <a:r>
              <a:rPr lang="fr-FR" sz="1500" dirty="0" smtClean="0"/>
              <a:t>● </a:t>
            </a:r>
            <a:r>
              <a:rPr lang="fr-FR" sz="1500" b="1" dirty="0"/>
              <a:t>Identifier les menaces et opportunités</a:t>
            </a:r>
            <a:r>
              <a:rPr lang="fr-FR" sz="1500" dirty="0"/>
              <a:t> </a:t>
            </a:r>
            <a:endParaRPr lang="fr-FR" sz="1500" dirty="0" smtClean="0"/>
          </a:p>
          <a:p>
            <a:pPr marL="0" lvl="0" indent="0"/>
            <a:r>
              <a:rPr lang="fr-FR" sz="1500" dirty="0" smtClean="0"/>
              <a:t>● </a:t>
            </a:r>
            <a:r>
              <a:rPr lang="fr-FR" sz="1500" b="1" dirty="0"/>
              <a:t>Réduire les coûts</a:t>
            </a:r>
            <a:r>
              <a:rPr lang="fr-FR" sz="1500" dirty="0"/>
              <a:t> </a:t>
            </a:r>
            <a:endParaRPr sz="1500" dirty="0"/>
          </a:p>
        </p:txBody>
      </p:sp>
      <p:pic>
        <p:nvPicPr>
          <p:cNvPr id="875" name="Google Shape;87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13050" y="-190825"/>
            <a:ext cx="4327995" cy="48386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6" name="Google Shape;876;p74"/>
          <p:cNvGrpSpPr/>
          <p:nvPr/>
        </p:nvGrpSpPr>
        <p:grpSpPr>
          <a:xfrm>
            <a:off x="3327675" y="831488"/>
            <a:ext cx="1154625" cy="430500"/>
            <a:chOff x="4042650" y="642025"/>
            <a:chExt cx="1154625" cy="430500"/>
          </a:xfrm>
        </p:grpSpPr>
        <p:sp>
          <p:nvSpPr>
            <p:cNvPr id="877" name="Google Shape;877;p74"/>
            <p:cNvSpPr/>
            <p:nvPr/>
          </p:nvSpPr>
          <p:spPr>
            <a:xfrm>
              <a:off x="4042650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4"/>
            <p:cNvSpPr/>
            <p:nvPr/>
          </p:nvSpPr>
          <p:spPr>
            <a:xfrm>
              <a:off x="4699275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74"/>
          <p:cNvGrpSpPr/>
          <p:nvPr/>
        </p:nvGrpSpPr>
        <p:grpSpPr>
          <a:xfrm>
            <a:off x="4896275" y="4041613"/>
            <a:ext cx="1154625" cy="430500"/>
            <a:chOff x="4042650" y="642025"/>
            <a:chExt cx="1154625" cy="430500"/>
          </a:xfrm>
        </p:grpSpPr>
        <p:sp>
          <p:nvSpPr>
            <p:cNvPr id="880" name="Google Shape;880;p74"/>
            <p:cNvSpPr/>
            <p:nvPr/>
          </p:nvSpPr>
          <p:spPr>
            <a:xfrm>
              <a:off x="4042650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4"/>
            <p:cNvSpPr/>
            <p:nvPr/>
          </p:nvSpPr>
          <p:spPr>
            <a:xfrm>
              <a:off x="4699275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74"/>
          <p:cNvSpPr/>
          <p:nvPr/>
        </p:nvSpPr>
        <p:spPr>
          <a:xfrm>
            <a:off x="4896275" y="3457963"/>
            <a:ext cx="498000" cy="430500"/>
          </a:xfrm>
          <a:prstGeom prst="snip2DiagRect">
            <a:avLst>
              <a:gd name="adj1" fmla="val 0"/>
              <a:gd name="adj2" fmla="val 3223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3" name="Google Shape;883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17" y="0"/>
            <a:ext cx="2441750" cy="147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rean AI Agency Pitch Deck XL by Slidesgo">
  <a:themeElements>
    <a:clrScheme name="Simple Light">
      <a:dk1>
        <a:srgbClr val="000328"/>
      </a:dk1>
      <a:lt1>
        <a:srgbClr val="FFFFFF"/>
      </a:lt1>
      <a:dk2>
        <a:srgbClr val="E0A9A8"/>
      </a:dk2>
      <a:lt2>
        <a:srgbClr val="005C8F"/>
      </a:lt2>
      <a:accent1>
        <a:srgbClr val="6128F6"/>
      </a:accent1>
      <a:accent2>
        <a:srgbClr val="5C659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356</Words>
  <Application>Microsoft Office PowerPoint</Application>
  <PresentationFormat>Affichage à l'écran (16:9)</PresentationFormat>
  <Paragraphs>82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IBM Plex Sans Medium</vt:lpstr>
      <vt:lpstr>Arial</vt:lpstr>
      <vt:lpstr>Times New Roman</vt:lpstr>
      <vt:lpstr>IBM Plex Sans</vt:lpstr>
      <vt:lpstr>Korean AI Agency Pitch Deck XL by Slidesgo</vt:lpstr>
      <vt:lpstr>VEILLE TECHNOLOGIQUE :</vt:lpstr>
      <vt:lpstr>Introduction</vt:lpstr>
      <vt:lpstr>À qui est destinée la veille IA ? </vt:lpstr>
      <vt:lpstr>À qui est destinée la veille IA ?</vt:lpstr>
      <vt:lpstr>L’IA est destinée :</vt:lpstr>
      <vt:lpstr>Quels sont les outils de veille IA ?</vt:lpstr>
      <vt:lpstr>Les outils : </vt:lpstr>
      <vt:lpstr>À qui est destinée la veille IA ?</vt:lpstr>
      <vt:lpstr>Objectifs :</vt:lpstr>
      <vt:lpstr>Liste de sites utiles pour la veille en IA</vt:lpstr>
      <vt:lpstr>Sites Utiles :</vt:lpstr>
      <vt:lpstr>Méthodes et outils pour une veille IA efficace</vt:lpstr>
      <vt:lpstr>Présentation PowerPoint</vt:lpstr>
      <vt:lpstr>Nouveaux termes utilisés dans le domaine de l'IA</vt:lpstr>
      <vt:lpstr>Nouveaux termes : </vt:lpstr>
      <vt:lpstr>Utilité de la veille IA pour les Systèmes d'Information (SI)</vt:lpstr>
      <vt:lpstr>Utilité pour les SI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AI Agency Pitch Deck</dc:title>
  <dc:creator>alperen.caliskan</dc:creator>
  <cp:lastModifiedBy>alperen.caliskan</cp:lastModifiedBy>
  <cp:revision>13</cp:revision>
  <dcterms:modified xsi:type="dcterms:W3CDTF">2024-09-27T06:59:23Z</dcterms:modified>
</cp:coreProperties>
</file>